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297" r:id="rId2"/>
    <p:sldId id="343" r:id="rId3"/>
    <p:sldId id="304" r:id="rId4"/>
    <p:sldId id="351" r:id="rId5"/>
    <p:sldId id="352" r:id="rId6"/>
    <p:sldId id="338" r:id="rId7"/>
    <p:sldId id="336" r:id="rId8"/>
    <p:sldId id="256" r:id="rId9"/>
    <p:sldId id="294" r:id="rId10"/>
    <p:sldId id="330" r:id="rId11"/>
    <p:sldId id="295" r:id="rId12"/>
    <p:sldId id="296" r:id="rId13"/>
    <p:sldId id="332" r:id="rId14"/>
    <p:sldId id="341" r:id="rId15"/>
    <p:sldId id="333" r:id="rId16"/>
    <p:sldId id="342" r:id="rId17"/>
    <p:sldId id="432" r:id="rId18"/>
    <p:sldId id="299" r:id="rId19"/>
    <p:sldId id="334" r:id="rId20"/>
    <p:sldId id="335" r:id="rId21"/>
    <p:sldId id="353" r:id="rId22"/>
    <p:sldId id="354" r:id="rId23"/>
    <p:sldId id="315" r:id="rId24"/>
    <p:sldId id="319" r:id="rId25"/>
    <p:sldId id="306" r:id="rId26"/>
    <p:sldId id="270" r:id="rId27"/>
    <p:sldId id="367" r:id="rId28"/>
    <p:sldId id="365" r:id="rId29"/>
    <p:sldId id="368" r:id="rId30"/>
    <p:sldId id="369" r:id="rId31"/>
    <p:sldId id="376" r:id="rId32"/>
    <p:sldId id="374" r:id="rId33"/>
    <p:sldId id="275" r:id="rId34"/>
    <p:sldId id="377" r:id="rId35"/>
    <p:sldId id="380" r:id="rId36"/>
    <p:sldId id="381" r:id="rId37"/>
    <p:sldId id="384" r:id="rId38"/>
    <p:sldId id="382" r:id="rId39"/>
    <p:sldId id="383" r:id="rId40"/>
    <p:sldId id="378" r:id="rId41"/>
    <p:sldId id="387" r:id="rId42"/>
    <p:sldId id="388" r:id="rId43"/>
    <p:sldId id="389" r:id="rId44"/>
    <p:sldId id="409" r:id="rId45"/>
    <p:sldId id="390" r:id="rId46"/>
    <p:sldId id="407" r:id="rId47"/>
    <p:sldId id="410" r:id="rId48"/>
    <p:sldId id="358" r:id="rId49"/>
    <p:sldId id="391" r:id="rId50"/>
    <p:sldId id="411" r:id="rId51"/>
    <p:sldId id="355" r:id="rId52"/>
    <p:sldId id="356" r:id="rId53"/>
    <p:sldId id="392" r:id="rId54"/>
    <p:sldId id="400" r:id="rId55"/>
    <p:sldId id="401" r:id="rId56"/>
    <p:sldId id="433" r:id="rId57"/>
    <p:sldId id="421" r:id="rId58"/>
    <p:sldId id="402" r:id="rId59"/>
    <p:sldId id="412" r:id="rId60"/>
    <p:sldId id="394" r:id="rId61"/>
    <p:sldId id="403" r:id="rId62"/>
    <p:sldId id="413" r:id="rId63"/>
    <p:sldId id="404" r:id="rId64"/>
    <p:sldId id="408" r:id="rId65"/>
    <p:sldId id="422" r:id="rId66"/>
    <p:sldId id="423" r:id="rId67"/>
    <p:sldId id="405" r:id="rId68"/>
    <p:sldId id="415" r:id="rId69"/>
    <p:sldId id="419" r:id="rId70"/>
    <p:sldId id="429" r:id="rId71"/>
    <p:sldId id="416" r:id="rId72"/>
    <p:sldId id="417" r:id="rId73"/>
    <p:sldId id="430" r:id="rId74"/>
    <p:sldId id="418" r:id="rId75"/>
    <p:sldId id="426" r:id="rId76"/>
    <p:sldId id="431" r:id="rId77"/>
    <p:sldId id="396" r:id="rId78"/>
    <p:sldId id="427" r:id="rId79"/>
    <p:sldId id="397" r:id="rId80"/>
    <p:sldId id="398" r:id="rId81"/>
    <p:sldId id="406" r:id="rId82"/>
    <p:sldId id="395"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5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589"/>
    <a:srgbClr val="C1FFFE"/>
    <a:srgbClr val="00D1CC"/>
    <a:srgbClr val="8FE2FF"/>
    <a:srgbClr val="00B0F0"/>
    <a:srgbClr val="BCD6EE"/>
    <a:srgbClr val="2E75B6"/>
    <a:srgbClr val="92D050"/>
    <a:srgbClr val="70AD47"/>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27" autoAdjust="0"/>
    <p:restoredTop sz="80141" autoAdjust="0"/>
  </p:normalViewPr>
  <p:slideViewPr>
    <p:cSldViewPr snapToGrid="0" showGuides="1">
      <p:cViewPr varScale="1">
        <p:scale>
          <a:sx n="88" d="100"/>
          <a:sy n="88" d="100"/>
        </p:scale>
        <p:origin x="1482" y="78"/>
      </p:cViewPr>
      <p:guideLst>
        <p:guide orient="horz" pos="1008"/>
        <p:guide pos="35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F4FFF5-70FB-42CB-8003-C7AB4F346CA0}" type="datetimeFigureOut">
              <a:rPr lang="en-US" smtClean="0"/>
              <a:t>3/8/2019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1C51F2-D5C5-495E-B8DC-55E10876461B}" type="slidenum">
              <a:rPr lang="en-US" smtClean="0"/>
              <a:t>‹#›</a:t>
            </a:fld>
            <a:endParaRPr lang="en-US"/>
          </a:p>
        </p:txBody>
      </p:sp>
    </p:spTree>
    <p:extLst>
      <p:ext uri="{BB962C8B-B14F-4D97-AF65-F5344CB8AC3E}">
        <p14:creationId xmlns:p14="http://schemas.microsoft.com/office/powerpoint/2010/main" val="287772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ipu.org/wmn-e/world.htm"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www.unodc.org/documents/data-and-analysis/glotip/2016_Global_Report_on_Trafficking_in_Persons.pdf"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start, we are curious what your ideas about gender training are. When you hear “gender training”, what do you think? What do you expect?</a:t>
            </a:r>
          </a:p>
          <a:p>
            <a:endParaRPr lang="en-US"/>
          </a:p>
          <a:p>
            <a:endParaRPr lang="en-US"/>
          </a:p>
          <a:p>
            <a:r>
              <a:rPr lang="en-US"/>
              <a:t>Now, we would like to learn more about your ideas on gender in natural resource management. Here are 5 statements. On a piece of paper, write the statement # and write your response to these statements. If you strongly agree, your response is 5. If you agree, 4. If you feel neutral, 3. If you disagree, 2. If you strongly disagree, 1. If you don’t know, “?” Then hand your paper to us. Your answers are completely private!</a:t>
            </a:r>
          </a:p>
          <a:p>
            <a:r>
              <a:rPr lang="en-US"/>
              <a:t>[Read out statements; participants write and hand in responses; review responses during next available break]</a:t>
            </a:r>
          </a:p>
          <a:p>
            <a:endParaRPr lang="en-US"/>
          </a:p>
          <a:p>
            <a:r>
              <a:rPr lang="en-US"/>
              <a:t>We will review these responses later. For now, I will say that I hope this training will help make more clear why:</a:t>
            </a:r>
          </a:p>
          <a:p>
            <a:pPr marL="228600" indent="-228600">
              <a:buAutoNum type="arabicPeriod"/>
            </a:pPr>
            <a:r>
              <a:rPr lang="en-US"/>
              <a:t>Gender is important in NRM</a:t>
            </a:r>
          </a:p>
          <a:p>
            <a:pPr marL="228600" indent="-228600">
              <a:buAutoNum type="arabicPeriod"/>
            </a:pPr>
            <a:r>
              <a:rPr lang="en-US"/>
              <a:t>Women can play a very important role</a:t>
            </a:r>
          </a:p>
          <a:p>
            <a:pPr marL="228600" indent="-228600">
              <a:buAutoNum type="arabicPeriod"/>
            </a:pPr>
            <a:r>
              <a:rPr lang="en-US"/>
              <a:t>Gender issues are NOT only a concern for women</a:t>
            </a:r>
          </a:p>
          <a:p>
            <a:pPr marL="228600" indent="-228600">
              <a:buAutoNum type="arabicPeriod"/>
            </a:pPr>
            <a:r>
              <a:rPr lang="en-US"/>
              <a:t>Men should play an active role</a:t>
            </a:r>
          </a:p>
          <a:p>
            <a:pPr marL="228600" indent="-228600">
              <a:buAutoNum type="arabicPeriod"/>
            </a:pPr>
            <a:r>
              <a:rPr lang="en-US"/>
              <a:t>Women need more rights and inclusion in NRM</a:t>
            </a:r>
          </a:p>
          <a:p>
            <a:pPr marL="228600" indent="-228600">
              <a:buAutoNum type="arabicPeriod"/>
            </a:pPr>
            <a:endParaRPr lang="en-US"/>
          </a:p>
          <a:p>
            <a:pPr marL="0" indent="0">
              <a:buNone/>
            </a:pPr>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2</a:t>
            </a:fld>
            <a:endParaRPr lang="en-US"/>
          </a:p>
        </p:txBody>
      </p:sp>
    </p:spTree>
    <p:extLst>
      <p:ext uri="{BB962C8B-B14F-4D97-AF65-F5344CB8AC3E}">
        <p14:creationId xmlns:p14="http://schemas.microsoft.com/office/powerpoint/2010/main" val="2377725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start, let’s look at some general information on the different experiences of the different genders from global information. </a:t>
            </a:r>
          </a:p>
          <a:p>
            <a:endParaRPr lang="en-US"/>
          </a:p>
          <a:p>
            <a:r>
              <a:rPr lang="en-US"/>
              <a:t>In the world:</a:t>
            </a:r>
          </a:p>
          <a:p>
            <a:pPr marL="171450" indent="-171450">
              <a:buFontTx/>
              <a:buChar char="-"/>
            </a:pPr>
            <a:r>
              <a:rPr lang="en-US"/>
              <a:t>70% of the people living on &lt;1 USD/day are women</a:t>
            </a:r>
          </a:p>
          <a:p>
            <a:pPr marL="171450" indent="-171450">
              <a:buFontTx/>
              <a:buChar char="-"/>
            </a:pPr>
            <a:r>
              <a:rPr lang="en-US"/>
              <a:t>1% of land is owned by women</a:t>
            </a:r>
          </a:p>
          <a:p>
            <a:pPr marL="171450" indent="-171450">
              <a:buFontTx/>
              <a:buChar char="-"/>
            </a:pPr>
            <a:r>
              <a:rPr lang="en-US"/>
              <a:t>22% of parliament seats are filled by women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71% of human trafficking victims are female (girls and women)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a:p>
          <a:p>
            <a:pPr marL="171450" indent="-171450">
              <a:buFontTx/>
              <a:buChar char="-"/>
            </a:pPr>
            <a:endParaRPr lang="en-US"/>
          </a:p>
          <a:p>
            <a:pPr marL="0" indent="0">
              <a:buFontTx/>
              <a:buNone/>
            </a:pPr>
            <a:r>
              <a:rPr lang="en-US" baseline="30000"/>
              <a:t>1</a:t>
            </a:r>
            <a:r>
              <a:rPr lang="en-US" baseline="0"/>
              <a:t>IUCN Training manual on gender</a:t>
            </a:r>
            <a:endParaRPr lang="en-US" baseline="30000"/>
          </a:p>
          <a:p>
            <a:r>
              <a:rPr lang="en-US" sz="1200" b="0" i="0" kern="1200" baseline="30000">
                <a:solidFill>
                  <a:schemeClr val="tx1"/>
                </a:solidFill>
                <a:effectLst/>
                <a:latin typeface="+mn-lt"/>
                <a:ea typeface="+mn-ea"/>
                <a:cs typeface="+mn-cs"/>
              </a:rPr>
              <a:t>2</a:t>
            </a:r>
            <a:r>
              <a:rPr lang="en-US" sz="1200" b="0" i="0" u="none" strike="noStrike" kern="1200">
                <a:solidFill>
                  <a:schemeClr val="tx1"/>
                </a:solidFill>
                <a:effectLst/>
                <a:latin typeface="+mn-lt"/>
                <a:ea typeface="+mn-ea"/>
                <a:cs typeface="+mn-cs"/>
                <a:hlinkClick r:id="rId3"/>
              </a:rPr>
              <a:t>Inter-Parliamentary Union. “Women in national parliaments, as of 1 June 2017</a:t>
            </a:r>
            <a:endParaRPr lang="en-US" sz="1200" b="0" i="0" u="none" strike="noStrike" kern="1200">
              <a:solidFill>
                <a:schemeClr val="tx1"/>
              </a:solidFill>
              <a:effectLst/>
              <a:latin typeface="+mn-lt"/>
              <a:ea typeface="+mn-ea"/>
              <a:cs typeface="+mn-cs"/>
            </a:endParaRPr>
          </a:p>
          <a:p>
            <a:pPr marL="0" indent="0">
              <a:buFontTx/>
              <a:buNone/>
            </a:pPr>
            <a:r>
              <a:rPr lang="en-US" baseline="30000"/>
              <a:t>3</a:t>
            </a:r>
            <a:r>
              <a:rPr lang="en-US" sz="1200" b="0" i="1" u="none" strike="noStrike" kern="1200">
                <a:solidFill>
                  <a:schemeClr val="tx1"/>
                </a:solidFill>
                <a:effectLst/>
                <a:latin typeface="+mn-lt"/>
                <a:ea typeface="+mn-ea"/>
                <a:cs typeface="+mn-cs"/>
                <a:hlinkClick r:id="rId4"/>
              </a:rPr>
              <a:t>Global Report on Trafficking in Persons 2016</a:t>
            </a:r>
            <a:endParaRPr lang="en-US" sz="1200" b="0" i="1" u="none" strike="noStrike" kern="1200">
              <a:solidFill>
                <a:schemeClr val="tx1"/>
              </a:solidFill>
              <a:effectLst/>
              <a:latin typeface="+mn-lt"/>
              <a:ea typeface="+mn-ea"/>
              <a:cs typeface="+mn-cs"/>
            </a:endParaRPr>
          </a:p>
          <a:p>
            <a:pPr marL="0" indent="0">
              <a:buFontTx/>
              <a:buNone/>
            </a:pPr>
            <a:endParaRPr lang="en-US" baseline="30000"/>
          </a:p>
          <a:p>
            <a:pPr marL="0" indent="0">
              <a:buFontTx/>
              <a:buNone/>
            </a:pPr>
            <a:r>
              <a:rPr lang="en-US"/>
              <a:t>General 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http://www.unwomen.org/</a:t>
            </a:r>
          </a:p>
          <a:p>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3</a:t>
            </a:fld>
            <a:endParaRPr lang="en-US"/>
          </a:p>
        </p:txBody>
      </p:sp>
    </p:spTree>
    <p:extLst>
      <p:ext uri="{BB962C8B-B14F-4D97-AF65-F5344CB8AC3E}">
        <p14:creationId xmlns:p14="http://schemas.microsoft.com/office/powerpoint/2010/main" val="513848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a:t>There are many good resources about gender issues worldwide. Here are some examples –</a:t>
            </a:r>
          </a:p>
          <a:p>
            <a:pPr marL="0" indent="0">
              <a:buFontTx/>
              <a:buNone/>
            </a:pPr>
            <a:endParaRPr lang="en-US"/>
          </a:p>
          <a:p>
            <a:pPr marL="0" indent="0">
              <a:buFontTx/>
              <a:buNone/>
            </a:pPr>
            <a:r>
              <a:rPr lang="en-US"/>
              <a:t>This figure shows barriers to girls’ education. For example, girls who need to travel long distances to school without adult supervision are at higher risk of harassment and violence. Also, girls are often kept home from school to help their families.</a:t>
            </a:r>
          </a:p>
          <a:p>
            <a:pPr marL="0" indent="0">
              <a:buFontTx/>
              <a:buNone/>
            </a:pPr>
            <a:endParaRPr lang="en-US"/>
          </a:p>
          <a:p>
            <a:pPr marL="0" indent="0">
              <a:buFontTx/>
              <a:buNone/>
            </a:pPr>
            <a:r>
              <a:rPr lang="en-US"/>
              <a:t>This other figure shows various areas of gender inequality, including violence – 1 in 3 women worldwide has experienced physical or sexual violence.</a:t>
            </a:r>
          </a:p>
          <a:p>
            <a:pPr marL="171450" indent="-171450">
              <a:buFontTx/>
              <a:buChar char="-"/>
            </a:pPr>
            <a:endParaRPr lang="en-US"/>
          </a:p>
          <a:p>
            <a:pPr marL="171450" indent="-171450">
              <a:buFontTx/>
              <a:buChar char="-"/>
            </a:pPr>
            <a:r>
              <a:rPr lang="en-US"/>
              <a:t>Figure: Plan Canada - Gaps in education </a:t>
            </a:r>
          </a:p>
          <a:p>
            <a:pPr marL="171450" indent="-171450">
              <a:buFontTx/>
              <a:buChar char="-"/>
            </a:pPr>
            <a:r>
              <a:rPr lang="en-US"/>
              <a:t>Figure: IPPF Gender Report – GBV, work inequality, maternal death</a:t>
            </a:r>
          </a:p>
        </p:txBody>
      </p:sp>
      <p:sp>
        <p:nvSpPr>
          <p:cNvPr id="4" name="Slide Number Placeholder 3"/>
          <p:cNvSpPr>
            <a:spLocks noGrp="1"/>
          </p:cNvSpPr>
          <p:nvPr>
            <p:ph type="sldNum" sz="quarter" idx="10"/>
          </p:nvPr>
        </p:nvSpPr>
        <p:spPr/>
        <p:txBody>
          <a:bodyPr/>
          <a:lstStyle/>
          <a:p>
            <a:fld id="{DD1C51F2-D5C5-495E-B8DC-55E10876461B}" type="slidenum">
              <a:rPr lang="en-US" smtClean="0"/>
              <a:t>4</a:t>
            </a:fld>
            <a:endParaRPr lang="en-US"/>
          </a:p>
        </p:txBody>
      </p:sp>
    </p:spTree>
    <p:extLst>
      <p:ext uri="{BB962C8B-B14F-4D97-AF65-F5344CB8AC3E}">
        <p14:creationId xmlns:p14="http://schemas.microsoft.com/office/powerpoint/2010/main" val="394999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Violence against women, or gender-based violence, is a particular concern in gender issues. </a:t>
            </a:r>
          </a:p>
          <a:p>
            <a:endParaRPr lang="en-US"/>
          </a:p>
          <a:p>
            <a:r>
              <a:rPr lang="en-US"/>
              <a:t>In this figure from the US, women are more likely to be victims of violence by intimate partners. </a:t>
            </a:r>
          </a:p>
          <a:p>
            <a:endParaRPr lang="en-US"/>
          </a:p>
          <a:p>
            <a:r>
              <a:rPr lang="en-US"/>
              <a:t>In the second figure, more statistics show that women are at higher risk than men of being killed by an intimate partner or family member, and that many countries do not have a strong policy framework for protecting women.</a:t>
            </a:r>
          </a:p>
          <a:p>
            <a:endParaRPr lang="en-US"/>
          </a:p>
          <a:p>
            <a:r>
              <a:rPr lang="en-US"/>
              <a:t>We mention these examples of gender equality to demonstrate that women and men have very different life experiences in several very serious ways. The challenges and risks that women face affect their experiences in every sector, including natural resource management (NRM). When we think about gender in NRM, we need to also remember that gender inequality goes across many different issues.</a:t>
            </a:r>
          </a:p>
          <a:p>
            <a:endParaRPr lang="en-US"/>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Figure: domestic violence - https://www.huffingtonpost.com/2014/10/09/men-killing-women-domesti_n_5927140.html</a:t>
            </a:r>
          </a:p>
          <a:p>
            <a:pPr marL="171450" indent="-171450">
              <a:buFontTx/>
              <a:buChar char="-"/>
            </a:pPr>
            <a:r>
              <a:rPr lang="en-US"/>
              <a:t>Figure: GBV – Sustainable Development Knowledge Platform</a:t>
            </a:r>
          </a:p>
          <a:p>
            <a:pPr marL="171450" indent="-171450">
              <a:buFontTx/>
              <a:buChar char="-"/>
            </a:pPr>
            <a:endParaRPr lang="en-US"/>
          </a:p>
          <a:p>
            <a:pPr marL="171450" indent="-171450">
              <a:buFontTx/>
              <a:buChar char="-"/>
            </a:pPr>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5</a:t>
            </a:fld>
            <a:endParaRPr lang="en-US"/>
          </a:p>
        </p:txBody>
      </p:sp>
    </p:spTree>
    <p:extLst>
      <p:ext uri="{BB962C8B-B14F-4D97-AF65-F5344CB8AC3E}">
        <p14:creationId xmlns:p14="http://schemas.microsoft.com/office/powerpoint/2010/main" val="982090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is important to know that gender is not the only characteristic that affects a person’s experiences and opportunities. Considering multiple characteristics, and their impact on a person’s experiences, is called “intersectionality.” In other words, not all men have the same experiences, and not all women have the same experiences.</a:t>
            </a:r>
          </a:p>
          <a:p>
            <a:endParaRPr lang="en-US"/>
          </a:p>
          <a:p>
            <a:r>
              <a:rPr lang="en-US"/>
              <a:t>Your experiences and opportunities are shaped by your gender, but also by: ethnicity, class, ability, religion, age, and many other factors – for example, sexual orientation. </a:t>
            </a:r>
          </a:p>
          <a:p>
            <a:endParaRPr lang="en-US"/>
          </a:p>
          <a:p>
            <a:r>
              <a:rPr lang="en-US"/>
              <a:t>As an example, this table shows how the earnings of women compare to those of white men in the USA. This includes information on different ethnicities of women. Women from South America earned 54% of what white men earned. Black women earned 63%. White women earned 79%. And Asian women earned 87%.  So, even though all of these groups of women earn less than men, that difference is greater for Latina and Black women than it is for white or Asian women.</a:t>
            </a:r>
          </a:p>
        </p:txBody>
      </p:sp>
      <p:sp>
        <p:nvSpPr>
          <p:cNvPr id="4" name="Slide Number Placeholder 3"/>
          <p:cNvSpPr>
            <a:spLocks noGrp="1"/>
          </p:cNvSpPr>
          <p:nvPr>
            <p:ph type="sldNum" sz="quarter" idx="10"/>
          </p:nvPr>
        </p:nvSpPr>
        <p:spPr/>
        <p:txBody>
          <a:bodyPr/>
          <a:lstStyle/>
          <a:p>
            <a:fld id="{DD1C51F2-D5C5-495E-B8DC-55E10876461B}" type="slidenum">
              <a:rPr lang="en-US" smtClean="0"/>
              <a:t>6</a:t>
            </a:fld>
            <a:endParaRPr lang="en-US"/>
          </a:p>
        </p:txBody>
      </p:sp>
    </p:spTree>
    <p:extLst>
      <p:ext uri="{BB962C8B-B14F-4D97-AF65-F5344CB8AC3E}">
        <p14:creationId xmlns:p14="http://schemas.microsoft.com/office/powerpoint/2010/main" val="2049692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 important terms related to gender are gender equality, gender equity, and gender mainstreaming. Perhaps you have heard these terms already, through the SRJS project or other trainings. </a:t>
            </a:r>
          </a:p>
          <a:p>
            <a:endParaRPr lang="en-US"/>
          </a:p>
          <a:p>
            <a:r>
              <a:rPr lang="en-US"/>
              <a:t>[Explain definitions and explain figure]</a:t>
            </a:r>
          </a:p>
          <a:p>
            <a:endParaRPr lang="en-US"/>
          </a:p>
          <a:p>
            <a:r>
              <a:rPr lang="en-US"/>
              <a:t>Gender mainstreaming is important for the SRJS projects – like many other donors, gender mainstreaming is a requirement for the projects that they fund.</a:t>
            </a:r>
          </a:p>
        </p:txBody>
      </p:sp>
      <p:sp>
        <p:nvSpPr>
          <p:cNvPr id="4" name="Slide Number Placeholder 3"/>
          <p:cNvSpPr>
            <a:spLocks noGrp="1"/>
          </p:cNvSpPr>
          <p:nvPr>
            <p:ph type="sldNum" sz="quarter" idx="10"/>
          </p:nvPr>
        </p:nvSpPr>
        <p:spPr/>
        <p:txBody>
          <a:bodyPr/>
          <a:lstStyle/>
          <a:p>
            <a:fld id="{DD1C51F2-D5C5-495E-B8DC-55E10876461B}" type="slidenum">
              <a:rPr lang="en-US" smtClean="0"/>
              <a:t>7</a:t>
            </a:fld>
            <a:endParaRPr lang="en-US"/>
          </a:p>
        </p:txBody>
      </p:sp>
    </p:spTree>
    <p:extLst>
      <p:ext uri="{BB962C8B-B14F-4D97-AF65-F5344CB8AC3E}">
        <p14:creationId xmlns:p14="http://schemas.microsoft.com/office/powerpoint/2010/main" val="279646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this background on gender, let’s now take a simplified look at natural resource use and natural resource management (NRM).</a:t>
            </a:r>
          </a:p>
          <a:p>
            <a:endParaRPr lang="en-US"/>
          </a:p>
          <a:p>
            <a:r>
              <a:rPr lang="en-US"/>
              <a:t>In natural resource use, there are general types of activities that people engage in:</a:t>
            </a:r>
          </a:p>
          <a:p>
            <a:pPr marL="228600" indent="-228600">
              <a:buAutoNum type="arabicParenR"/>
            </a:pPr>
            <a:r>
              <a:rPr lang="en-US"/>
              <a:t>Extracting/harvesting resources</a:t>
            </a:r>
          </a:p>
          <a:p>
            <a:pPr marL="228600" indent="-228600">
              <a:buAutoNum type="arabicParenR"/>
            </a:pPr>
            <a:r>
              <a:rPr lang="en-US"/>
              <a:t>Processing these resources to make products</a:t>
            </a:r>
          </a:p>
          <a:p>
            <a:pPr marL="228600" indent="-228600">
              <a:buAutoNum type="arabicParenR"/>
            </a:pPr>
            <a:r>
              <a:rPr lang="en-US"/>
              <a:t>Using either raw or processed natural resources in households</a:t>
            </a:r>
          </a:p>
          <a:p>
            <a:pPr marL="228600" indent="-228600">
              <a:buAutoNum type="arabicParenR"/>
            </a:pPr>
            <a:r>
              <a:rPr lang="en-US"/>
              <a:t>Selling raw or processed products</a:t>
            </a:r>
          </a:p>
          <a:p>
            <a:pPr marL="228600" indent="-228600">
              <a:buAutoNum type="arabicParenR"/>
            </a:pPr>
            <a:r>
              <a:rPr lang="en-US"/>
              <a:t>Making decisions about how the managed natural resources, and how natural resources are used, processed, sold.</a:t>
            </a:r>
          </a:p>
          <a:p>
            <a:pPr marL="228600" indent="-228600">
              <a:buAutoNum type="arabicParenR"/>
            </a:pPr>
            <a:endParaRPr lang="en-US"/>
          </a:p>
          <a:p>
            <a:pPr marL="0" indent="0">
              <a:buNone/>
            </a:pPr>
            <a:r>
              <a:rPr lang="en-US"/>
              <a:t>[NOTE: THIS TURNED OUT TO BE A CONFUSING WAY TO PRESENT THESE IDEAS. I SHOULD HAVE STARTED WITH DOODLING THESE STEPS/PROCESSES ON A BOARD, INSTEAD OF JUST EXPLAINING IN AN ABSTRACT WAY]</a:t>
            </a:r>
          </a:p>
        </p:txBody>
      </p:sp>
      <p:sp>
        <p:nvSpPr>
          <p:cNvPr id="4" name="Slide Number Placeholder 3"/>
          <p:cNvSpPr>
            <a:spLocks noGrp="1"/>
          </p:cNvSpPr>
          <p:nvPr>
            <p:ph type="sldNum" sz="quarter" idx="10"/>
          </p:nvPr>
        </p:nvSpPr>
        <p:spPr/>
        <p:txBody>
          <a:bodyPr/>
          <a:lstStyle/>
          <a:p>
            <a:fld id="{DD1C51F2-D5C5-495E-B8DC-55E10876461B}" type="slidenum">
              <a:rPr lang="en-US" smtClean="0"/>
              <a:t>8</a:t>
            </a:fld>
            <a:endParaRPr lang="en-US"/>
          </a:p>
        </p:txBody>
      </p:sp>
    </p:spTree>
    <p:extLst>
      <p:ext uri="{BB962C8B-B14F-4D97-AF65-F5344CB8AC3E}">
        <p14:creationId xmlns:p14="http://schemas.microsoft.com/office/powerpoint/2010/main" val="3357345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we think about gender and NRM, we need to consider: how do the experiences of women and men differ in these activities?</a:t>
            </a:r>
          </a:p>
          <a:p>
            <a:endParaRPr lang="en-US"/>
          </a:p>
          <a:p>
            <a:r>
              <a:rPr lang="en-US"/>
              <a:t>There are more specific questions that are related to this general question:</a:t>
            </a:r>
          </a:p>
        </p:txBody>
      </p:sp>
      <p:sp>
        <p:nvSpPr>
          <p:cNvPr id="4" name="Slide Number Placeholder 3"/>
          <p:cNvSpPr>
            <a:spLocks noGrp="1"/>
          </p:cNvSpPr>
          <p:nvPr>
            <p:ph type="sldNum" sz="quarter" idx="10"/>
          </p:nvPr>
        </p:nvSpPr>
        <p:spPr/>
        <p:txBody>
          <a:bodyPr/>
          <a:lstStyle/>
          <a:p>
            <a:fld id="{DD1C51F2-D5C5-495E-B8DC-55E10876461B}" type="slidenum">
              <a:rPr lang="en-US" smtClean="0"/>
              <a:t>9</a:t>
            </a:fld>
            <a:endParaRPr lang="en-US"/>
          </a:p>
        </p:txBody>
      </p:sp>
    </p:spTree>
    <p:extLst>
      <p:ext uri="{BB962C8B-B14F-4D97-AF65-F5344CB8AC3E}">
        <p14:creationId xmlns:p14="http://schemas.microsoft.com/office/powerpoint/2010/main" val="2190455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For women and men: What do they do in each of these steps? What activities do they engage in?  Who is doing what?</a:t>
            </a:r>
          </a:p>
        </p:txBody>
      </p:sp>
      <p:sp>
        <p:nvSpPr>
          <p:cNvPr id="4" name="Slide Number Placeholder 3"/>
          <p:cNvSpPr>
            <a:spLocks noGrp="1"/>
          </p:cNvSpPr>
          <p:nvPr>
            <p:ph type="sldNum" sz="quarter" idx="10"/>
          </p:nvPr>
        </p:nvSpPr>
        <p:spPr/>
        <p:txBody>
          <a:bodyPr/>
          <a:lstStyle/>
          <a:p>
            <a:fld id="{DD1C51F2-D5C5-495E-B8DC-55E10876461B}" type="slidenum">
              <a:rPr lang="en-US" smtClean="0"/>
              <a:t>10</a:t>
            </a:fld>
            <a:endParaRPr lang="en-US"/>
          </a:p>
        </p:txBody>
      </p:sp>
    </p:spTree>
    <p:extLst>
      <p:ext uri="{BB962C8B-B14F-4D97-AF65-F5344CB8AC3E}">
        <p14:creationId xmlns:p14="http://schemas.microsoft.com/office/powerpoint/2010/main" val="1950675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What factors help or allow women and men to do these activities?</a:t>
            </a:r>
          </a:p>
          <a:p>
            <a:endParaRPr lang="en-US"/>
          </a:p>
          <a:p>
            <a:r>
              <a:rPr lang="en-US"/>
              <a:t>For example, to extract natural resources, women and men need access to those resources. How does this differ between men and women?</a:t>
            </a:r>
          </a:p>
          <a:p>
            <a:endParaRPr lang="en-US"/>
          </a:p>
          <a:p>
            <a:r>
              <a:rPr lang="en-US"/>
              <a:t>It is also important to have access to capital or credit, equipment, training, and other services that help you extract resources, process resources, use resources, and sell them in the most beneficial way.</a:t>
            </a:r>
          </a:p>
          <a:p>
            <a:endParaRPr lang="en-US"/>
          </a:p>
          <a:p>
            <a:r>
              <a:rPr lang="en-US"/>
              <a:t>If you are selling these resources, you need to have access to the market – to fair prices, to consumers, to places where you can sell.</a:t>
            </a:r>
          </a:p>
          <a:p>
            <a:endParaRPr lang="en-US"/>
          </a:p>
          <a:p>
            <a:r>
              <a:rPr lang="en-US"/>
              <a:t>For making decisions, you need to have the time and resources to fulfill the role. If you are too busy, or desperate to earn money, you probably won’t be able to make time to participate. Similarly, if you are in a position where people listen to you, you will be more able to play a decision-making role.</a:t>
            </a:r>
          </a:p>
        </p:txBody>
      </p:sp>
      <p:sp>
        <p:nvSpPr>
          <p:cNvPr id="4" name="Slide Number Placeholder 3"/>
          <p:cNvSpPr>
            <a:spLocks noGrp="1"/>
          </p:cNvSpPr>
          <p:nvPr>
            <p:ph type="sldNum" sz="quarter" idx="10"/>
          </p:nvPr>
        </p:nvSpPr>
        <p:spPr/>
        <p:txBody>
          <a:bodyPr/>
          <a:lstStyle/>
          <a:p>
            <a:fld id="{DD1C51F2-D5C5-495E-B8DC-55E10876461B}" type="slidenum">
              <a:rPr lang="en-US" smtClean="0"/>
              <a:t>11</a:t>
            </a:fld>
            <a:endParaRPr lang="en-US"/>
          </a:p>
        </p:txBody>
      </p:sp>
    </p:spTree>
    <p:extLst>
      <p:ext uri="{BB962C8B-B14F-4D97-AF65-F5344CB8AC3E}">
        <p14:creationId xmlns:p14="http://schemas.microsoft.com/office/powerpoint/2010/main" val="2355142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 What are the benefits that women and men gain from their natural resource activities?</a:t>
            </a:r>
          </a:p>
          <a:p>
            <a:endParaRPr lang="en-US"/>
          </a:p>
          <a:p>
            <a:r>
              <a:rPr lang="en-US"/>
              <a:t>They gain knowledge and experience about these activities. People who do not do the same activities will not possess the same skills, understanding, and information.</a:t>
            </a:r>
          </a:p>
          <a:p>
            <a:endParaRPr lang="en-US"/>
          </a:p>
          <a:p>
            <a:r>
              <a:rPr lang="en-US"/>
              <a:t>They also benefit from how natural resources help them meet their needs, through income, food, etc.</a:t>
            </a:r>
          </a:p>
        </p:txBody>
      </p:sp>
      <p:sp>
        <p:nvSpPr>
          <p:cNvPr id="4" name="Slide Number Placeholder 3"/>
          <p:cNvSpPr>
            <a:spLocks noGrp="1"/>
          </p:cNvSpPr>
          <p:nvPr>
            <p:ph type="sldNum" sz="quarter" idx="10"/>
          </p:nvPr>
        </p:nvSpPr>
        <p:spPr/>
        <p:txBody>
          <a:bodyPr/>
          <a:lstStyle/>
          <a:p>
            <a:fld id="{DD1C51F2-D5C5-495E-B8DC-55E10876461B}" type="slidenum">
              <a:rPr lang="en-US" smtClean="0"/>
              <a:t>12</a:t>
            </a:fld>
            <a:endParaRPr lang="en-US"/>
          </a:p>
        </p:txBody>
      </p:sp>
    </p:spTree>
    <p:extLst>
      <p:ext uri="{BB962C8B-B14F-4D97-AF65-F5344CB8AC3E}">
        <p14:creationId xmlns:p14="http://schemas.microsoft.com/office/powerpoint/2010/main" val="1621733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But, women and men also face difficulties related to NRM.</a:t>
            </a:r>
          </a:p>
          <a:p>
            <a:endParaRPr lang="en-US"/>
          </a:p>
          <a:p>
            <a:r>
              <a:rPr lang="en-US"/>
              <a:t>In each step, activities carry certain risks – for example, physical risk to safety and health, or loss of income due to unexpected circumstances. They also come with pressures – pressure to supply enough resources to support a family, to commit time to being on a committee, to balance making a living with taking care of children and elderly family members.</a:t>
            </a:r>
          </a:p>
          <a:p>
            <a:endParaRPr lang="en-US"/>
          </a:p>
          <a:p>
            <a:r>
              <a:rPr lang="en-US"/>
              <a:t>Vulnerability is related to how </a:t>
            </a:r>
          </a:p>
          <a:p>
            <a:r>
              <a:rPr lang="en-US"/>
              <a:t>Being highly dependent on a limited # of natural resources is another cause of vulnerability. We will discuss this more, later.</a:t>
            </a:r>
          </a:p>
        </p:txBody>
      </p:sp>
      <p:sp>
        <p:nvSpPr>
          <p:cNvPr id="4" name="Slide Number Placeholder 3"/>
          <p:cNvSpPr>
            <a:spLocks noGrp="1"/>
          </p:cNvSpPr>
          <p:nvPr>
            <p:ph type="sldNum" sz="quarter" idx="10"/>
          </p:nvPr>
        </p:nvSpPr>
        <p:spPr/>
        <p:txBody>
          <a:bodyPr/>
          <a:lstStyle/>
          <a:p>
            <a:fld id="{DD1C51F2-D5C5-495E-B8DC-55E10876461B}" type="slidenum">
              <a:rPr lang="en-US" smtClean="0"/>
              <a:t>13</a:t>
            </a:fld>
            <a:endParaRPr lang="en-US"/>
          </a:p>
        </p:txBody>
      </p:sp>
    </p:spTree>
    <p:extLst>
      <p:ext uri="{BB962C8B-B14F-4D97-AF65-F5344CB8AC3E}">
        <p14:creationId xmlns:p14="http://schemas.microsoft.com/office/powerpoint/2010/main" val="1117947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should consider all of these question. These questions are related to key topics: activities, roles, and responsibilities; access and capacity; knowledge and benefits; access, rights, and capacity; knowledge and benefits; pressures, dependence, and vulnerability.</a:t>
            </a:r>
          </a:p>
          <a:p>
            <a:endParaRPr lang="en-US"/>
          </a:p>
          <a:p>
            <a:r>
              <a:rPr lang="en-US"/>
              <a:t>When thinking about these topics, we can also think about “barriers” and what women do not have.</a:t>
            </a:r>
          </a:p>
          <a:p>
            <a:r>
              <a:rPr lang="en-US"/>
              <a:t>So, what activities are women not a part of?</a:t>
            </a:r>
          </a:p>
          <a:p>
            <a:r>
              <a:rPr lang="en-US"/>
              <a:t>What access, ... [read all red-box questions]</a:t>
            </a:r>
          </a:p>
        </p:txBody>
      </p:sp>
      <p:sp>
        <p:nvSpPr>
          <p:cNvPr id="4" name="Slide Number Placeholder 3"/>
          <p:cNvSpPr>
            <a:spLocks noGrp="1"/>
          </p:cNvSpPr>
          <p:nvPr>
            <p:ph type="sldNum" sz="quarter" idx="10"/>
          </p:nvPr>
        </p:nvSpPr>
        <p:spPr/>
        <p:txBody>
          <a:bodyPr/>
          <a:lstStyle/>
          <a:p>
            <a:fld id="{DD1C51F2-D5C5-495E-B8DC-55E10876461B}" type="slidenum">
              <a:rPr lang="en-US" smtClean="0"/>
              <a:t>14</a:t>
            </a:fld>
            <a:endParaRPr lang="en-US"/>
          </a:p>
        </p:txBody>
      </p:sp>
    </p:spTree>
    <p:extLst>
      <p:ext uri="{BB962C8B-B14F-4D97-AF65-F5344CB8AC3E}">
        <p14:creationId xmlns:p14="http://schemas.microsoft.com/office/powerpoint/2010/main" val="2419023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the other hand, we should also consider the OPPORTUNITIES to remove these barriers.</a:t>
            </a:r>
          </a:p>
          <a:p>
            <a:endParaRPr lang="en-US"/>
          </a:p>
          <a:p>
            <a:r>
              <a:rPr lang="en-US"/>
              <a:t>So, what activities do women want to do? [etc. – read questions in green]</a:t>
            </a:r>
          </a:p>
        </p:txBody>
      </p:sp>
      <p:sp>
        <p:nvSpPr>
          <p:cNvPr id="4" name="Slide Number Placeholder 3"/>
          <p:cNvSpPr>
            <a:spLocks noGrp="1"/>
          </p:cNvSpPr>
          <p:nvPr>
            <p:ph type="sldNum" sz="quarter" idx="10"/>
          </p:nvPr>
        </p:nvSpPr>
        <p:spPr/>
        <p:txBody>
          <a:bodyPr/>
          <a:lstStyle/>
          <a:p>
            <a:fld id="{DD1C51F2-D5C5-495E-B8DC-55E10876461B}" type="slidenum">
              <a:rPr lang="en-US" smtClean="0"/>
              <a:t>15</a:t>
            </a:fld>
            <a:endParaRPr lang="en-US"/>
          </a:p>
        </p:txBody>
      </p:sp>
    </p:spTree>
    <p:extLst>
      <p:ext uri="{BB962C8B-B14F-4D97-AF65-F5344CB8AC3E}">
        <p14:creationId xmlns:p14="http://schemas.microsoft.com/office/powerpoint/2010/main" val="310274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Considering these topics for all steps of natural resource use and management will help us understand the key question I mentioned earlier: how do the experiences of women and men differ in natural resource use?</a:t>
            </a:r>
          </a:p>
          <a:p>
            <a:endParaRPr lang="en-US"/>
          </a:p>
          <a:p>
            <a:r>
              <a:rPr lang="en-US"/>
              <a:t>With this question, we should also ask:</a:t>
            </a:r>
          </a:p>
          <a:p>
            <a:pPr marL="171450" indent="-171450">
              <a:buFontTx/>
              <a:buChar char="-"/>
            </a:pPr>
            <a:r>
              <a:rPr lang="en-US"/>
              <a:t>How do these differences affect women and men, as well as their communities?</a:t>
            </a:r>
          </a:p>
          <a:p>
            <a:pPr marL="171450" indent="-171450">
              <a:buFontTx/>
              <a:buChar char="-"/>
            </a:pPr>
            <a:r>
              <a:rPr lang="en-US"/>
              <a:t>What do these differences mean for natural resource management?</a:t>
            </a:r>
          </a:p>
          <a:p>
            <a:pPr marL="171450" indent="-171450">
              <a:buFontTx/>
              <a:buChar char="-"/>
            </a:pPr>
            <a:r>
              <a:rPr lang="en-US"/>
              <a:t>Why do these differences exist?</a:t>
            </a:r>
          </a:p>
          <a:p>
            <a:pPr marL="171450" indent="-171450">
              <a:buFontTx/>
              <a:buChar char="-"/>
            </a:pPr>
            <a:endParaRPr lang="en-US"/>
          </a:p>
          <a:p>
            <a:pPr marL="0" indent="0">
              <a:buFontTx/>
              <a:buNone/>
            </a:pPr>
            <a:r>
              <a:rPr lang="en-US"/>
              <a:t>To understand these questions, we also need to understand gender roles and interactions beyond NRM. For example, what are the child-care and housekeeping roles of women and men? What are the responsibilities for providing income/food? What access to education and trainings do women and men have?</a:t>
            </a:r>
          </a:p>
          <a:p>
            <a:pPr marL="0" indent="0">
              <a:buFontTx/>
              <a:buNone/>
            </a:pPr>
            <a:endParaRPr lang="en-US"/>
          </a:p>
          <a:p>
            <a:pPr marL="0" indent="0">
              <a:buFontTx/>
              <a:buNone/>
            </a:pPr>
            <a:r>
              <a:rPr lang="en-US"/>
              <a:t>These questions are all important to consider in your work in communities. If you can find information to answer these questions, you will be better able to support communities working toward improved NRM and to support women and men in these communities. We will return to these questions later.</a:t>
            </a:r>
          </a:p>
        </p:txBody>
      </p:sp>
      <p:sp>
        <p:nvSpPr>
          <p:cNvPr id="4" name="Slide Number Placeholder 3"/>
          <p:cNvSpPr>
            <a:spLocks noGrp="1"/>
          </p:cNvSpPr>
          <p:nvPr>
            <p:ph type="sldNum" sz="quarter" idx="10"/>
          </p:nvPr>
        </p:nvSpPr>
        <p:spPr/>
        <p:txBody>
          <a:bodyPr/>
          <a:lstStyle/>
          <a:p>
            <a:fld id="{DD1C51F2-D5C5-495E-B8DC-55E10876461B}" type="slidenum">
              <a:rPr lang="en-US" smtClean="0"/>
              <a:t>16</a:t>
            </a:fld>
            <a:endParaRPr lang="en-US"/>
          </a:p>
        </p:txBody>
      </p:sp>
    </p:spTree>
    <p:extLst>
      <p:ext uri="{BB962C8B-B14F-4D97-AF65-F5344CB8AC3E}">
        <p14:creationId xmlns:p14="http://schemas.microsoft.com/office/powerpoint/2010/main" val="989585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Considering these topics for all steps of natural resource use and management will help us understand the key question I mentioned earlier: how do the experiences of women and men differ in natural resource use?</a:t>
            </a:r>
          </a:p>
          <a:p>
            <a:endParaRPr lang="en-US"/>
          </a:p>
          <a:p>
            <a:r>
              <a:rPr lang="en-US"/>
              <a:t>With this question, we should also ask:</a:t>
            </a:r>
          </a:p>
          <a:p>
            <a:pPr marL="171450" indent="-171450">
              <a:buFontTx/>
              <a:buChar char="-"/>
            </a:pPr>
            <a:r>
              <a:rPr lang="en-US"/>
              <a:t>How do these differences affect women and men, as well as their communities?</a:t>
            </a:r>
          </a:p>
          <a:p>
            <a:pPr marL="171450" indent="-171450">
              <a:buFontTx/>
              <a:buChar char="-"/>
            </a:pPr>
            <a:r>
              <a:rPr lang="en-US"/>
              <a:t>What do these differences mean for natural resource management?</a:t>
            </a:r>
          </a:p>
          <a:p>
            <a:pPr marL="171450" indent="-171450">
              <a:buFontTx/>
              <a:buChar char="-"/>
            </a:pPr>
            <a:r>
              <a:rPr lang="en-US"/>
              <a:t>Why do these differences exist?</a:t>
            </a:r>
          </a:p>
          <a:p>
            <a:pPr marL="171450" indent="-171450">
              <a:buFontTx/>
              <a:buChar char="-"/>
            </a:pPr>
            <a:endParaRPr lang="en-US"/>
          </a:p>
          <a:p>
            <a:pPr marL="0" indent="0">
              <a:buFontTx/>
              <a:buNone/>
            </a:pPr>
            <a:r>
              <a:rPr lang="en-US"/>
              <a:t>To understand these questions, we also need to understand gender roles and interactions beyond NRM. For example, what are the child-care and housekeeping roles of women and men? What are the responsibilities for providing income/food? What access to education and trainings do women and men have?</a:t>
            </a:r>
          </a:p>
          <a:p>
            <a:pPr marL="0" indent="0">
              <a:buFontTx/>
              <a:buNone/>
            </a:pPr>
            <a:endParaRPr lang="en-US"/>
          </a:p>
          <a:p>
            <a:pPr marL="0" indent="0">
              <a:buFontTx/>
              <a:buNone/>
            </a:pPr>
            <a:r>
              <a:rPr lang="en-US"/>
              <a:t>These questions are all important to consider in your work in communities. If you can find information to answer these questions, you will be better able to support communities working toward improved NRM and to support women and men in these communities. We will return to these questions later.</a:t>
            </a:r>
          </a:p>
        </p:txBody>
      </p:sp>
      <p:sp>
        <p:nvSpPr>
          <p:cNvPr id="4" name="Slide Number Placeholder 3"/>
          <p:cNvSpPr>
            <a:spLocks noGrp="1"/>
          </p:cNvSpPr>
          <p:nvPr>
            <p:ph type="sldNum" sz="quarter" idx="10"/>
          </p:nvPr>
        </p:nvSpPr>
        <p:spPr/>
        <p:txBody>
          <a:bodyPr/>
          <a:lstStyle/>
          <a:p>
            <a:fld id="{DD1C51F2-D5C5-495E-B8DC-55E10876461B}" type="slidenum">
              <a:rPr lang="en-US" smtClean="0"/>
              <a:t>17</a:t>
            </a:fld>
            <a:endParaRPr lang="en-US"/>
          </a:p>
        </p:txBody>
      </p:sp>
    </p:spTree>
    <p:extLst>
      <p:ext uri="{BB962C8B-B14F-4D97-AF65-F5344CB8AC3E}">
        <p14:creationId xmlns:p14="http://schemas.microsoft.com/office/powerpoint/2010/main" val="2011978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workshop, we will learn more about gender perspectives and the importance of gender in NRM. We will also learn how to study gender issues in communities. This is a very big and important topic, so it is difficult to cover it completely. However, we hope you will gain a greater understanding of gender in NRM and how to implement gender mainstreaming in your projects.</a:t>
            </a:r>
          </a:p>
          <a:p>
            <a:endParaRPr lang="en-US"/>
          </a:p>
          <a:p>
            <a:r>
              <a:rPr lang="en-US"/>
              <a:t>So, good questions to keep in mind during this workshop and during your work in communities are:</a:t>
            </a:r>
          </a:p>
          <a:p>
            <a:r>
              <a:rPr lang="en-US"/>
              <a:t>[Read questions in yellow box]</a:t>
            </a:r>
          </a:p>
        </p:txBody>
      </p:sp>
      <p:sp>
        <p:nvSpPr>
          <p:cNvPr id="4" name="Slide Number Placeholder 3"/>
          <p:cNvSpPr>
            <a:spLocks noGrp="1"/>
          </p:cNvSpPr>
          <p:nvPr>
            <p:ph type="sldNum" sz="quarter" idx="10"/>
          </p:nvPr>
        </p:nvSpPr>
        <p:spPr/>
        <p:txBody>
          <a:bodyPr/>
          <a:lstStyle/>
          <a:p>
            <a:fld id="{DD1C51F2-D5C5-495E-B8DC-55E10876461B}" type="slidenum">
              <a:rPr lang="en-US" smtClean="0"/>
              <a:t>18</a:t>
            </a:fld>
            <a:endParaRPr lang="en-US"/>
          </a:p>
        </p:txBody>
      </p:sp>
    </p:spTree>
    <p:extLst>
      <p:ext uri="{BB962C8B-B14F-4D97-AF65-F5344CB8AC3E}">
        <p14:creationId xmlns:p14="http://schemas.microsoft.com/office/powerpoint/2010/main" val="1544443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key idea to explain more is VULNERABILITY.</a:t>
            </a:r>
          </a:p>
          <a:p>
            <a:endParaRPr lang="en-US"/>
          </a:p>
          <a:p>
            <a:r>
              <a:rPr lang="en-US"/>
              <a:t>Vulnerability means the chance that you will be seriously, negatively affected by a harmful event. </a:t>
            </a:r>
          </a:p>
          <a:p>
            <a:endParaRPr lang="en-US"/>
          </a:p>
          <a:p>
            <a:r>
              <a:rPr lang="en-US"/>
              <a:t>It is related to your Exposure to Risk. For example, if your job involves risk of physical injury, you are exposed to that risk for many hours of the week – so, your exposure is high. </a:t>
            </a:r>
          </a:p>
          <a:p>
            <a:endParaRPr lang="en-US"/>
          </a:p>
          <a:p>
            <a:r>
              <a:rPr lang="en-US"/>
              <a:t>It is also related to Sensitivity. For example, if you are highly dependent on only a few resources, you have high sensitivity to the state of those resources – if they decrease, you are very vulnerable to negative impacts.</a:t>
            </a:r>
          </a:p>
          <a:p>
            <a:endParaRPr lang="en-US"/>
          </a:p>
          <a:p>
            <a:r>
              <a:rPr lang="en-US"/>
              <a:t>Vulnerability is also affected by your capacity to adapt. So, if a negative event happens to you, how can you improve your situation? Having access to resources like money, information, alternative job options, and other ability to change your activities means that you can adapt to negative events, and so are less vulnerable.</a:t>
            </a:r>
          </a:p>
          <a:p>
            <a:endParaRPr lang="en-US"/>
          </a:p>
          <a:p>
            <a:r>
              <a:rPr lang="en-US"/>
              <a:t>So, I would like you to think: What might make a women vulnerable in natural resource use? What might make a man vulnerable? Discuss this in small groups and write down 3-5 things that might make a women vulnerable, and 3-5 that might make a man vulnerable</a:t>
            </a:r>
          </a:p>
          <a:p>
            <a:endParaRPr lang="en-US"/>
          </a:p>
          <a:p>
            <a:r>
              <a:rPr lang="en-US"/>
              <a:t>[5-10 minutes; SHARE]</a:t>
            </a:r>
          </a:p>
        </p:txBody>
      </p:sp>
      <p:sp>
        <p:nvSpPr>
          <p:cNvPr id="4" name="Slide Number Placeholder 3"/>
          <p:cNvSpPr>
            <a:spLocks noGrp="1"/>
          </p:cNvSpPr>
          <p:nvPr>
            <p:ph type="sldNum" sz="quarter" idx="10"/>
          </p:nvPr>
        </p:nvSpPr>
        <p:spPr/>
        <p:txBody>
          <a:bodyPr/>
          <a:lstStyle/>
          <a:p>
            <a:fld id="{DD1C51F2-D5C5-495E-B8DC-55E10876461B}" type="slidenum">
              <a:rPr lang="en-US" smtClean="0"/>
              <a:t>19</a:t>
            </a:fld>
            <a:endParaRPr lang="en-US"/>
          </a:p>
        </p:txBody>
      </p:sp>
    </p:spTree>
    <p:extLst>
      <p:ext uri="{BB962C8B-B14F-4D97-AF65-F5344CB8AC3E}">
        <p14:creationId xmlns:p14="http://schemas.microsoft.com/office/powerpoint/2010/main" val="3925654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Vulnerability is important to consider, but it is also important to realize that women are not just vulnerable victims – they can be strong and capable agents of change.</a:t>
            </a:r>
          </a:p>
          <a:p>
            <a:endParaRPr lang="en-US"/>
          </a:p>
          <a:p>
            <a:r>
              <a:rPr lang="en-US"/>
              <a:t>Gender equality has been shown to benefit communities and society.</a:t>
            </a:r>
          </a:p>
          <a:p>
            <a:r>
              <a:rPr lang="en-US"/>
              <a:t>[Read green boxes &amp; text below them]</a:t>
            </a:r>
          </a:p>
          <a:p>
            <a:endParaRPr lang="en-US"/>
          </a:p>
          <a:p>
            <a:endParaRPr lang="en-US"/>
          </a:p>
          <a:p>
            <a:r>
              <a:rPr lang="en-US"/>
              <a:t>Sources: World Bank, UN Women, OECD; child mortality – Gakidou et al. 2010</a:t>
            </a:r>
          </a:p>
        </p:txBody>
      </p:sp>
      <p:sp>
        <p:nvSpPr>
          <p:cNvPr id="4" name="Slide Number Placeholder 3"/>
          <p:cNvSpPr>
            <a:spLocks noGrp="1"/>
          </p:cNvSpPr>
          <p:nvPr>
            <p:ph type="sldNum" sz="quarter" idx="10"/>
          </p:nvPr>
        </p:nvSpPr>
        <p:spPr/>
        <p:txBody>
          <a:bodyPr/>
          <a:lstStyle/>
          <a:p>
            <a:fld id="{DD1C51F2-D5C5-495E-B8DC-55E10876461B}" type="slidenum">
              <a:rPr lang="en-US" smtClean="0"/>
              <a:t>20</a:t>
            </a:fld>
            <a:endParaRPr lang="en-US"/>
          </a:p>
        </p:txBody>
      </p:sp>
    </p:spTree>
    <p:extLst>
      <p:ext uri="{BB962C8B-B14F-4D97-AF65-F5344CB8AC3E}">
        <p14:creationId xmlns:p14="http://schemas.microsoft.com/office/powerpoint/2010/main" val="1251970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some more examples of gender equality benefitting communities.</a:t>
            </a:r>
          </a:p>
          <a:p>
            <a:endParaRPr lang="en-US"/>
          </a:p>
          <a:p>
            <a:r>
              <a:rPr lang="en-US"/>
              <a:t>Women tend to share benefits with people around them, starting with their families.</a:t>
            </a:r>
          </a:p>
          <a:p>
            <a:endParaRPr lang="en-US"/>
          </a:p>
          <a:p>
            <a:r>
              <a:rPr lang="en-US"/>
              <a:t>Countries where women have &gt;30% representation in political bodies are more inclusive, have greater equality, and are more democratic.</a:t>
            </a:r>
          </a:p>
        </p:txBody>
      </p:sp>
      <p:sp>
        <p:nvSpPr>
          <p:cNvPr id="4" name="Slide Number Placeholder 3"/>
          <p:cNvSpPr>
            <a:spLocks noGrp="1"/>
          </p:cNvSpPr>
          <p:nvPr>
            <p:ph type="sldNum" sz="quarter" idx="10"/>
          </p:nvPr>
        </p:nvSpPr>
        <p:spPr/>
        <p:txBody>
          <a:bodyPr/>
          <a:lstStyle/>
          <a:p>
            <a:fld id="{DD1C51F2-D5C5-495E-B8DC-55E10876461B}" type="slidenum">
              <a:rPr lang="en-US" smtClean="0"/>
              <a:t>21</a:t>
            </a:fld>
            <a:endParaRPr lang="en-US"/>
          </a:p>
        </p:txBody>
      </p:sp>
    </p:spTree>
    <p:extLst>
      <p:ext uri="{BB962C8B-B14F-4D97-AF65-F5344CB8AC3E}">
        <p14:creationId xmlns:p14="http://schemas.microsoft.com/office/powerpoint/2010/main" val="3320936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r>
              <a:rPr lang="en-US"/>
              <a:t>When 10% more girls go to school, a country’s economy increases on average by 3%.</a:t>
            </a:r>
          </a:p>
          <a:p>
            <a:endParaRPr lang="en-US"/>
          </a:p>
          <a:p>
            <a:r>
              <a:rPr lang="en-US"/>
              <a:t>When women have the same amount of land as men, there is over a 10% increase in crop yields.</a:t>
            </a:r>
          </a:p>
          <a:p>
            <a:endParaRPr lang="en-US"/>
          </a:p>
          <a:p>
            <a:r>
              <a:rPr lang="en-US"/>
              <a:t>So, thinking about strengths: What are strengths that women have that might help their communities improve NRM? What are strengths that men have? Write down 3-5 points for each in your groups.</a:t>
            </a:r>
          </a:p>
          <a:p>
            <a:endParaRPr lang="en-US"/>
          </a:p>
          <a:p>
            <a:r>
              <a:rPr lang="en-US"/>
              <a:t>[GROUPS WRITE DOWN; SHARE]</a:t>
            </a:r>
          </a:p>
        </p:txBody>
      </p:sp>
      <p:sp>
        <p:nvSpPr>
          <p:cNvPr id="4" name="Slide Number Placeholder 3"/>
          <p:cNvSpPr>
            <a:spLocks noGrp="1"/>
          </p:cNvSpPr>
          <p:nvPr>
            <p:ph type="sldNum" sz="quarter" idx="10"/>
          </p:nvPr>
        </p:nvSpPr>
        <p:spPr/>
        <p:txBody>
          <a:bodyPr/>
          <a:lstStyle/>
          <a:p>
            <a:fld id="{DD1C51F2-D5C5-495E-B8DC-55E10876461B}" type="slidenum">
              <a:rPr lang="en-US" smtClean="0"/>
              <a:t>22</a:t>
            </a:fld>
            <a:endParaRPr lang="en-US"/>
          </a:p>
        </p:txBody>
      </p:sp>
    </p:spTree>
    <p:extLst>
      <p:ext uri="{BB962C8B-B14F-4D97-AF65-F5344CB8AC3E}">
        <p14:creationId xmlns:p14="http://schemas.microsoft.com/office/powerpoint/2010/main" val="26161717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an exercise for thinking about vulnerabilities and strengths in NRM.</a:t>
            </a:r>
          </a:p>
          <a:p>
            <a:endParaRPr lang="en-US"/>
          </a:p>
          <a:p>
            <a:r>
              <a:rPr lang="en-US"/>
              <a:t>In many places, women have to collect wood to use in cooking. They need to walk to the forest. Then they need to carry the wood back to their house, where they cook inside. In many place, they cook using basic stoves – which give off a lot of smoke and which have high risk of burns to people in the house.</a:t>
            </a:r>
          </a:p>
          <a:p>
            <a:endParaRPr lang="en-US"/>
          </a:p>
          <a:p>
            <a:r>
              <a:rPr lang="en-US"/>
              <a:t>In your groups, think about the vulnerabilities of women in this situation. </a:t>
            </a:r>
          </a:p>
          <a:p>
            <a:r>
              <a:rPr lang="en-US"/>
              <a:t>Think about how this is related to natural resource management.</a:t>
            </a:r>
          </a:p>
          <a:p>
            <a:r>
              <a:rPr lang="en-US"/>
              <a:t>Think about solutions that could help reduce this vulnerability.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And then, think about the role they could play in finding solutions to these vulnerabilities. [WE DID NOT HAVE TIME TO MAKE THIS A FULL ACTIVITY! SO I JUST SAID THAT THIS DEMONSTRATES MANY OF THE POINTS RAISED BY GROUPS FROM THE PREVIOUS SLIDE]</a:t>
            </a:r>
          </a:p>
          <a:p>
            <a:endParaRPr lang="en-US"/>
          </a:p>
          <a:p>
            <a:r>
              <a:rPr lang="en-US"/>
              <a:t>VULNERABILITIES:</a:t>
            </a:r>
          </a:p>
          <a:p>
            <a:pPr marL="171450" indent="-171450">
              <a:buFontTx/>
              <a:buChar char="-"/>
            </a:pPr>
            <a:r>
              <a:rPr lang="en-US"/>
              <a:t>exposure to assault</a:t>
            </a:r>
          </a:p>
          <a:p>
            <a:pPr marL="171450" indent="-171450">
              <a:buFontTx/>
              <a:buChar char="-"/>
            </a:pPr>
            <a:r>
              <a:rPr lang="en-US"/>
              <a:t>physical injury/discomfort</a:t>
            </a:r>
          </a:p>
          <a:p>
            <a:pPr marL="171450" indent="-171450">
              <a:buFontTx/>
              <a:buChar char="-"/>
            </a:pPr>
            <a:r>
              <a:rPr lang="en-US"/>
              <a:t>smoke – impacts on health</a:t>
            </a:r>
          </a:p>
          <a:p>
            <a:pPr marL="171450" indent="-171450">
              <a:buFontTx/>
              <a:buChar char="-"/>
            </a:pPr>
            <a:r>
              <a:rPr lang="en-US"/>
              <a:t>risk of burns</a:t>
            </a:r>
          </a:p>
          <a:p>
            <a:pPr marL="171450" indent="-171450">
              <a:buFontTx/>
              <a:buChar char="-"/>
            </a:pPr>
            <a:endParaRPr lang="en-US"/>
          </a:p>
          <a:p>
            <a:pPr marL="0" indent="0">
              <a:buFontTx/>
              <a:buNone/>
            </a:pPr>
            <a:r>
              <a:rPr lang="en-US"/>
              <a:t>NRM:</a:t>
            </a:r>
          </a:p>
          <a:p>
            <a:pPr marL="171450" indent="-171450">
              <a:buFontTx/>
              <a:buChar char="-"/>
            </a:pPr>
            <a:r>
              <a:rPr lang="en-US"/>
              <a:t>wood collecting might negatively impact forests</a:t>
            </a:r>
          </a:p>
          <a:p>
            <a:pPr marL="171450" indent="-171450">
              <a:buFontTx/>
              <a:buChar char="-"/>
            </a:pPr>
            <a:r>
              <a:rPr lang="en-US"/>
              <a:t>Degradation to forests makes the work more difficult for women</a:t>
            </a:r>
          </a:p>
          <a:p>
            <a:pPr marL="171450" indent="-171450">
              <a:buFontTx/>
              <a:buChar char="-"/>
            </a:pPr>
            <a:endParaRPr lang="en-US"/>
          </a:p>
          <a:p>
            <a:pPr marL="171450" indent="-171450">
              <a:buFontTx/>
              <a:buChar char="-"/>
            </a:pPr>
            <a:endParaRPr lang="en-US"/>
          </a:p>
          <a:p>
            <a:pPr marL="0" indent="0">
              <a:buFontTx/>
              <a:buNone/>
            </a:pPr>
            <a:r>
              <a:rPr lang="en-US"/>
              <a:t>SOLUTIONS:</a:t>
            </a:r>
          </a:p>
          <a:p>
            <a:pPr marL="171450" indent="-171450">
              <a:buFontTx/>
              <a:buChar char="-"/>
            </a:pPr>
            <a:r>
              <a:rPr lang="en-US"/>
              <a:t>fuel-efficient, clean-cook stoves</a:t>
            </a:r>
          </a:p>
          <a:p>
            <a:pPr marL="171450" indent="-171450">
              <a:buFontTx/>
              <a:buChar char="-"/>
            </a:pPr>
            <a:r>
              <a:rPr lang="en-US"/>
              <a:t>reforestation</a:t>
            </a:r>
          </a:p>
          <a:p>
            <a:pPr marL="171450" indent="-171450">
              <a:buFontTx/>
              <a:buChar char="-"/>
            </a:pPr>
            <a:endParaRPr lang="en-US"/>
          </a:p>
          <a:p>
            <a:pPr marL="0" indent="0">
              <a:buFontTx/>
              <a:buNone/>
            </a:pPr>
            <a:r>
              <a:rPr lang="en-US"/>
              <a:t>ROLE OF WOMEN:</a:t>
            </a:r>
          </a:p>
          <a:p>
            <a:pPr marL="171450" indent="-171450">
              <a:buFontTx/>
              <a:buChar char="-"/>
            </a:pPr>
            <a:r>
              <a:rPr lang="en-US"/>
              <a:t>help in the design of the stoves</a:t>
            </a:r>
          </a:p>
          <a:p>
            <a:pPr marL="171450" indent="-171450">
              <a:buFontTx/>
              <a:buChar char="-"/>
            </a:pPr>
            <a:r>
              <a:rPr lang="en-US"/>
              <a:t>help design a way to reduce risk of attack</a:t>
            </a:r>
          </a:p>
        </p:txBody>
      </p:sp>
      <p:sp>
        <p:nvSpPr>
          <p:cNvPr id="4" name="Slide Number Placeholder 3"/>
          <p:cNvSpPr>
            <a:spLocks noGrp="1"/>
          </p:cNvSpPr>
          <p:nvPr>
            <p:ph type="sldNum" sz="quarter" idx="10"/>
          </p:nvPr>
        </p:nvSpPr>
        <p:spPr/>
        <p:txBody>
          <a:bodyPr/>
          <a:lstStyle/>
          <a:p>
            <a:fld id="{DD1C51F2-D5C5-495E-B8DC-55E10876461B}" type="slidenum">
              <a:rPr lang="en-US" smtClean="0"/>
              <a:t>23</a:t>
            </a:fld>
            <a:endParaRPr lang="en-US"/>
          </a:p>
        </p:txBody>
      </p:sp>
    </p:spTree>
    <p:extLst>
      <p:ext uri="{BB962C8B-B14F-4D97-AF65-F5344CB8AC3E}">
        <p14:creationId xmlns:p14="http://schemas.microsoft.com/office/powerpoint/2010/main" val="41433770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we return to the big topics about gender in NRM. For this activity, you will consider: how might women and men have different experiences in NRM activities? And why?</a:t>
            </a:r>
          </a:p>
          <a:p>
            <a:endParaRPr lang="en-US"/>
          </a:p>
          <a:p>
            <a:r>
              <a:rPr lang="en-US"/>
              <a:t>[explain World Cafe activity; should be 1 hour total:</a:t>
            </a:r>
          </a:p>
          <a:p>
            <a:pPr marL="171450" indent="-171450">
              <a:buFontTx/>
              <a:buChar char="-"/>
            </a:pPr>
            <a:r>
              <a:rPr lang="en-US"/>
              <a:t>5 groups, each assigned to 1 “step” (extract, process, use, sell, manage) to answer the 4 questions (activities, access, knowledge, pressures) and how women/men have different experiences</a:t>
            </a:r>
          </a:p>
          <a:p>
            <a:pPr marL="171450" indent="-171450">
              <a:buFontTx/>
              <a:buChar char="-"/>
            </a:pPr>
            <a:r>
              <a:rPr lang="en-US"/>
              <a:t>Start with 1 group writing out in detail on large paper for each of the 5 topics; use sticky notes</a:t>
            </a:r>
          </a:p>
          <a:p>
            <a:pPr marL="171450" indent="-171450">
              <a:buFontTx/>
              <a:buChar char="-"/>
            </a:pPr>
            <a:r>
              <a:rPr lang="en-US"/>
              <a:t>Then, cycle the large papers among groups, until each group has had a chance to put feedback on each of the 5 large papers</a:t>
            </a:r>
          </a:p>
          <a:p>
            <a:pPr marL="171450" indent="-171450">
              <a:buFontTx/>
              <a:buChar char="-"/>
            </a:pPr>
            <a:r>
              <a:rPr lang="en-US"/>
              <a:t>Then, the original group reviews feedback from other groups, with the help of facilitators, and then shares with whole grou]</a:t>
            </a:r>
          </a:p>
        </p:txBody>
      </p:sp>
      <p:sp>
        <p:nvSpPr>
          <p:cNvPr id="4" name="Slide Number Placeholder 3"/>
          <p:cNvSpPr>
            <a:spLocks noGrp="1"/>
          </p:cNvSpPr>
          <p:nvPr>
            <p:ph type="sldNum" sz="quarter" idx="10"/>
          </p:nvPr>
        </p:nvSpPr>
        <p:spPr/>
        <p:txBody>
          <a:bodyPr/>
          <a:lstStyle/>
          <a:p>
            <a:fld id="{DD1C51F2-D5C5-495E-B8DC-55E10876461B}" type="slidenum">
              <a:rPr lang="en-US" smtClean="0"/>
              <a:t>24</a:t>
            </a:fld>
            <a:endParaRPr lang="en-US"/>
          </a:p>
        </p:txBody>
      </p:sp>
    </p:spTree>
    <p:extLst>
      <p:ext uri="{BB962C8B-B14F-4D97-AF65-F5344CB8AC3E}">
        <p14:creationId xmlns:p14="http://schemas.microsoft.com/office/powerpoint/2010/main" val="9938251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common question is “why do we need to care about gender in NRM?”</a:t>
            </a:r>
          </a:p>
          <a:p>
            <a:endParaRPr lang="en-US"/>
          </a:p>
          <a:p>
            <a:r>
              <a:rPr lang="en-US"/>
              <a:t>Who can give me some reasons why gender is important in NRM?</a:t>
            </a:r>
          </a:p>
          <a:p>
            <a:endParaRPr lang="en-US"/>
          </a:p>
          <a:p>
            <a:pPr marL="228600" indent="-228600">
              <a:buAutoNum type="arabicPeriod"/>
            </a:pPr>
            <a:r>
              <a:rPr lang="en-US"/>
              <a:t>A question of rights and justice</a:t>
            </a:r>
          </a:p>
          <a:p>
            <a:pPr marL="228600" indent="-228600">
              <a:buAutoNum type="arabicPeriod"/>
            </a:pPr>
            <a:r>
              <a:rPr lang="en-US"/>
              <a:t>It is not just a “women’s issue” – as we saw earlier, men and women and children can benefit from gender inclusion in NRM. </a:t>
            </a:r>
          </a:p>
          <a:p>
            <a:pPr marL="228600" indent="-228600">
              <a:buAutoNum type="arabicPeriod"/>
            </a:pPr>
            <a:r>
              <a:rPr lang="en-US"/>
              <a:t>It is not “against men” – in fact, men can play an important role to support the women in their communities. They can work together as partners. Men can be “gender champions” to help women improve in areas where they do not have experience – perhaps in leadership, or in public speaking. You cannot expect women to be strong in all of these areas if they have not had opportunities to do these things before, so men should be patient and supportive.</a:t>
            </a:r>
          </a:p>
          <a:p>
            <a:pPr marL="228600" indent="-228600">
              <a:buAutoNum type="arabicPeriod"/>
            </a:pPr>
            <a:endParaRPr lang="en-US"/>
          </a:p>
          <a:p>
            <a:pPr marL="0" indent="0">
              <a:buNone/>
            </a:pPr>
            <a:r>
              <a:rPr lang="en-US"/>
              <a:t>To demonstrate some of these points, we will do the Toxic Waste activity!</a:t>
            </a:r>
          </a:p>
          <a:p>
            <a:pPr marL="0" indent="0">
              <a:buNone/>
            </a:pPr>
            <a:endParaRPr lang="en-US"/>
          </a:p>
          <a:p>
            <a:pPr marL="0" indent="0">
              <a:buNone/>
            </a:pPr>
            <a:r>
              <a:rPr lang="en-US"/>
              <a:t>[Activity – groups try to transport a bucket of water attached to 5-6 ropes; this water is “toxic waste” that cannot be spilled, otherwise the community’s water will be contaminated:</a:t>
            </a:r>
          </a:p>
          <a:p>
            <a:pPr marL="171450" indent="-171450">
              <a:buFontTx/>
              <a:buChar char="-"/>
            </a:pPr>
            <a:r>
              <a:rPr lang="en-US"/>
              <a:t>Each rope is managed by 2 people: 1 person, blindfolded/eyes closed, holds the rope; while the other tells their blindfolded partner where to move/what to do</a:t>
            </a:r>
          </a:p>
          <a:p>
            <a:pPr marL="171450" indent="-171450">
              <a:buFontTx/>
              <a:buChar char="-"/>
            </a:pPr>
            <a:r>
              <a:rPr lang="en-US"/>
              <a:t>Each group of 10-12 people must transport the bucket to a target without spilling the bucket</a:t>
            </a:r>
          </a:p>
          <a:p>
            <a:pPr marL="171450" indent="-171450">
              <a:buFontTx/>
              <a:buChar char="-"/>
            </a:pPr>
            <a:r>
              <a:rPr lang="en-US"/>
              <a:t>NOTE: THIS ENDED UP BEING TOO EASY, AS THE GROUND IN THE TRAINING AREA WAS FLAT. RECOMMENDED TO ADD IN FAKE “BARRIERS” THAT PARTICIPANTS MUST AVOID] </a:t>
            </a:r>
          </a:p>
          <a:p>
            <a:pPr marL="0" indent="0">
              <a:buNone/>
            </a:pPr>
            <a:endParaRPr lang="en-US"/>
          </a:p>
          <a:p>
            <a:pPr marL="0" indent="0">
              <a:buNone/>
            </a:pPr>
            <a:r>
              <a:rPr lang="en-US"/>
              <a:t>Discussion:</a:t>
            </a:r>
          </a:p>
          <a:p>
            <a:pPr marL="171450" indent="-171450">
              <a:buFontTx/>
              <a:buChar char="-"/>
            </a:pPr>
            <a:r>
              <a:rPr lang="en-US"/>
              <a:t>How would this have been different if the partner did not help the blindfolded person?</a:t>
            </a:r>
          </a:p>
          <a:p>
            <a:pPr marL="171450" indent="-171450">
              <a:buFontTx/>
              <a:buChar char="-"/>
            </a:pPr>
            <a:r>
              <a:rPr lang="en-US"/>
              <a:t>How would this have been different if there were no blindfolds?</a:t>
            </a:r>
          </a:p>
          <a:p>
            <a:pPr marL="171450" indent="-171450">
              <a:buFontTx/>
              <a:buChar char="-"/>
            </a:pPr>
            <a:r>
              <a:rPr lang="en-US"/>
              <a:t>What does this show us about working together and building capacity?</a:t>
            </a:r>
          </a:p>
          <a:p>
            <a:pPr marL="171450" indent="-171450">
              <a:buFontTx/>
              <a:buChar char="-"/>
            </a:pPr>
            <a:r>
              <a:rPr lang="en-US"/>
              <a:t>How might this relate to gender in NRM?</a:t>
            </a:r>
          </a:p>
          <a:p>
            <a:pPr marL="0" indent="0">
              <a:buFontTx/>
              <a:buNone/>
            </a:pPr>
            <a:endParaRPr lang="en-US"/>
          </a:p>
          <a:p>
            <a:pPr marL="228600" indent="-228600">
              <a:buAutoNum type="arabicPeriod"/>
            </a:pPr>
            <a:endParaRPr lang="en-US"/>
          </a:p>
          <a:p>
            <a:endParaRPr lang="en-US"/>
          </a:p>
          <a:p>
            <a:endParaRPr lang="en-US"/>
          </a:p>
          <a:p>
            <a:endParaRPr lang="en-US"/>
          </a:p>
          <a:p>
            <a:r>
              <a:rPr lang="en-US"/>
              <a:t>Toxic Waste discussion points:</a:t>
            </a:r>
          </a:p>
          <a:p>
            <a:pPr marL="171450" indent="-171450">
              <a:buFontTx/>
              <a:buChar char="-"/>
            </a:pPr>
            <a:r>
              <a:rPr lang="en-US"/>
              <a:t>Working as a team is better</a:t>
            </a:r>
          </a:p>
          <a:p>
            <a:pPr marL="171450" indent="-171450">
              <a:buFontTx/>
              <a:buChar char="-"/>
            </a:pPr>
            <a:r>
              <a:rPr lang="en-US"/>
              <a:t>How would this be different if your partner did not explain to you?</a:t>
            </a:r>
          </a:p>
          <a:p>
            <a:pPr marL="171450" indent="-171450">
              <a:buFontTx/>
              <a:buChar char="-"/>
            </a:pPr>
            <a:r>
              <a:rPr lang="en-US"/>
              <a:t>How would this be different if everyone were able to see?</a:t>
            </a:r>
          </a:p>
        </p:txBody>
      </p:sp>
      <p:sp>
        <p:nvSpPr>
          <p:cNvPr id="4" name="Slide Number Placeholder 3"/>
          <p:cNvSpPr>
            <a:spLocks noGrp="1"/>
          </p:cNvSpPr>
          <p:nvPr>
            <p:ph type="sldNum" sz="quarter" idx="10"/>
          </p:nvPr>
        </p:nvSpPr>
        <p:spPr/>
        <p:txBody>
          <a:bodyPr/>
          <a:lstStyle/>
          <a:p>
            <a:fld id="{DD1C51F2-D5C5-495E-B8DC-55E10876461B}" type="slidenum">
              <a:rPr lang="en-US" smtClean="0"/>
              <a:t>25</a:t>
            </a:fld>
            <a:endParaRPr lang="en-US"/>
          </a:p>
        </p:txBody>
      </p:sp>
    </p:spTree>
    <p:extLst>
      <p:ext uri="{BB962C8B-B14F-4D97-AF65-F5344CB8AC3E}">
        <p14:creationId xmlns:p14="http://schemas.microsoft.com/office/powerpoint/2010/main" val="1251118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Based on what we’ve learned and done so far, I would like you to go into groups to discuss: </a:t>
            </a:r>
          </a:p>
          <a:p>
            <a:pPr marL="171450" indent="-171450">
              <a:buFontTx/>
              <a:buChar char="-"/>
            </a:pPr>
            <a:r>
              <a:rPr lang="en-US"/>
              <a:t>How can men play a role in supporting gender-inclusive NRM?</a:t>
            </a:r>
          </a:p>
          <a:p>
            <a:pPr marL="171450" indent="-171450">
              <a:buFontTx/>
              <a:buChar char="-"/>
            </a:pPr>
            <a:r>
              <a:rPr lang="en-US"/>
              <a:t>How can women play a role in supporting gender-inclusive NRM?</a:t>
            </a:r>
          </a:p>
          <a:p>
            <a:pPr marL="0" indent="0">
              <a:buFontTx/>
              <a:buNone/>
            </a:pPr>
            <a:endParaRPr lang="en-US"/>
          </a:p>
          <a:p>
            <a:pPr marL="0" indent="0">
              <a:buFontTx/>
              <a:buNone/>
            </a:pPr>
            <a:r>
              <a:rPr lang="en-US"/>
              <a:t>(1 point: it is not just men who “prevent” gender equality; women also have tendencies to maintain the status quo)</a:t>
            </a:r>
          </a:p>
          <a:p>
            <a:pPr marL="0" indent="0">
              <a:buFontTx/>
              <a:buNone/>
            </a:pPr>
            <a:endParaRPr lang="en-US"/>
          </a:p>
          <a:p>
            <a:pPr marL="0" indent="0">
              <a:buFontTx/>
              <a:buNone/>
            </a:pPr>
            <a:r>
              <a:rPr lang="en-US"/>
              <a:t>[I had originally planned for these to be single-gender groups, but...I forgot! Benefit of single-gender groups is that each gender might feel more comfortable sharing.]</a:t>
            </a:r>
          </a:p>
        </p:txBody>
      </p:sp>
      <p:sp>
        <p:nvSpPr>
          <p:cNvPr id="4" name="Slide Number Placeholder 3"/>
          <p:cNvSpPr>
            <a:spLocks noGrp="1"/>
          </p:cNvSpPr>
          <p:nvPr>
            <p:ph type="sldNum" sz="quarter" idx="10"/>
          </p:nvPr>
        </p:nvSpPr>
        <p:spPr/>
        <p:txBody>
          <a:bodyPr/>
          <a:lstStyle/>
          <a:p>
            <a:fld id="{DD1C51F2-D5C5-495E-B8DC-55E10876461B}" type="slidenum">
              <a:rPr lang="en-US" smtClean="0"/>
              <a:t>26</a:t>
            </a:fld>
            <a:endParaRPr lang="en-US"/>
          </a:p>
        </p:txBody>
      </p:sp>
    </p:spTree>
    <p:extLst>
      <p:ext uri="{BB962C8B-B14F-4D97-AF65-F5344CB8AC3E}">
        <p14:creationId xmlns:p14="http://schemas.microsoft.com/office/powerpoint/2010/main" val="2561192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we will do some activities for you to think more about gender issues.</a:t>
            </a:r>
          </a:p>
          <a:p>
            <a:endParaRPr lang="en-US"/>
          </a:p>
          <a:p>
            <a:r>
              <a:rPr lang="en-US"/>
              <a:t>First, we have the inequality game. Let’s imagine we are in a community with 1 majority ethnic group, and small minority ethnic groups. Each of your five groups will be assigned an identity:</a:t>
            </a:r>
          </a:p>
          <a:p>
            <a:pPr marL="228600" indent="-228600">
              <a:buFont typeface="+mj-lt"/>
              <a:buAutoNum type="alphaUcPeriod"/>
            </a:pPr>
            <a:r>
              <a:rPr lang="en-US"/>
              <a:t>Male from the main ethnic group</a:t>
            </a:r>
          </a:p>
          <a:p>
            <a:pPr marL="228600" indent="-228600">
              <a:buFont typeface="+mj-lt"/>
              <a:buAutoNum type="alphaUcPeriod"/>
            </a:pPr>
            <a:r>
              <a:rPr lang="en-US"/>
              <a:t>Female from main ethnic group</a:t>
            </a:r>
          </a:p>
          <a:p>
            <a:pPr marL="228600" indent="-228600">
              <a:buFont typeface="+mj-lt"/>
              <a:buAutoNum type="alphaUcPeriod"/>
            </a:pPr>
            <a:r>
              <a:rPr lang="en-US"/>
              <a:t>Male from minority ethnic group</a:t>
            </a:r>
          </a:p>
          <a:p>
            <a:pPr marL="228600" indent="-228600">
              <a:buFont typeface="+mj-lt"/>
              <a:buAutoNum type="alphaUcPeriod"/>
            </a:pPr>
            <a:r>
              <a:rPr lang="en-US"/>
              <a:t>Female from minority ethnic group</a:t>
            </a:r>
          </a:p>
          <a:p>
            <a:pPr marL="228600" indent="-228600">
              <a:buFont typeface="+mj-lt"/>
              <a:buAutoNum type="alphaUcPeriod"/>
            </a:pPr>
            <a:r>
              <a:rPr lang="en-US"/>
              <a:t>Widow from main ethnic group</a:t>
            </a:r>
          </a:p>
          <a:p>
            <a:pPr marL="228600" indent="-228600">
              <a:buAutoNum type="alphaUcPeriod"/>
            </a:pPr>
            <a:endParaRPr lang="en-US"/>
          </a:p>
          <a:p>
            <a:pPr marL="0" indent="0">
              <a:buNone/>
            </a:pPr>
            <a:r>
              <a:rPr lang="en-US"/>
              <a:t>OK, now we will read out different scenarios that might happen. Based on these scenarios and on your gender, ethnicity, and marital status, you will either gain or lose points.</a:t>
            </a:r>
          </a:p>
          <a:p>
            <a:pPr marL="228600" indent="-228600">
              <a:buFont typeface="+mj-lt"/>
              <a:buAutoNum type="arabicPeriod"/>
            </a:pPr>
            <a:r>
              <a:rPr lang="en-US" sz="1200" b="0" i="0" u="none" strike="noStrike" kern="1200">
                <a:solidFill>
                  <a:schemeClr val="tx1"/>
                </a:solidFill>
                <a:effectLst/>
                <a:latin typeface="+mn-lt"/>
                <a:ea typeface="+mn-ea"/>
                <a:cs typeface="+mn-cs"/>
              </a:rPr>
              <a:t>Development project comes to village, only meets with main ethnic group. Points: A – 5, B – 5, C- 0, D – 0, E - 5</a:t>
            </a:r>
            <a:endParaRPr lang="en-US"/>
          </a:p>
          <a:p>
            <a:pPr marL="228600" indent="-228600">
              <a:buFont typeface="+mj-lt"/>
              <a:buAutoNum type="arabicPeriod"/>
            </a:pPr>
            <a:r>
              <a:rPr lang="en-US" sz="1200" b="0" i="0" u="none" strike="noStrike" kern="1200">
                <a:solidFill>
                  <a:schemeClr val="tx1"/>
                </a:solidFill>
                <a:effectLst/>
                <a:latin typeface="+mn-lt"/>
                <a:ea typeface="+mn-ea"/>
                <a:cs typeface="+mn-cs"/>
              </a:rPr>
              <a:t>Development project establishes management committee; only men are in decision-making positions. A – 5, B – 0, C- 0, D – 0, E - 0</a:t>
            </a:r>
            <a:r>
              <a:rPr lang="en-US"/>
              <a:t> </a:t>
            </a:r>
          </a:p>
          <a:p>
            <a:pPr marL="228600" indent="-228600">
              <a:buFont typeface="+mj-lt"/>
              <a:buAutoNum type="arabicPeriod"/>
            </a:pPr>
            <a:r>
              <a:rPr lang="en-US" sz="1200" b="0" i="0" u="none" strike="noStrike" kern="1200">
                <a:solidFill>
                  <a:schemeClr val="tx1"/>
                </a:solidFill>
                <a:effectLst/>
                <a:latin typeface="+mn-lt"/>
                <a:ea typeface="+mn-ea"/>
                <a:cs typeface="+mn-cs"/>
              </a:rPr>
              <a:t>Management committee meetings are held in early evening when women are cooking. A – 5, B – 3, C – 5, D – 3, E – 0 (because the widow has higher burder for housecare, she benefits less than other women)</a:t>
            </a:r>
            <a:r>
              <a:rPr lang="en-US"/>
              <a:t> </a:t>
            </a:r>
          </a:p>
          <a:p>
            <a:pPr marL="228600" indent="-228600">
              <a:buFont typeface="+mj-lt"/>
              <a:buAutoNum type="arabicPeriod"/>
            </a:pPr>
            <a:r>
              <a:rPr lang="en-US" sz="1200" b="0" i="0" u="none" strike="noStrike" kern="1200">
                <a:solidFill>
                  <a:schemeClr val="tx1"/>
                </a:solidFill>
                <a:effectLst/>
                <a:latin typeface="+mn-lt"/>
                <a:ea typeface="+mn-ea"/>
                <a:cs typeface="+mn-cs"/>
              </a:rPr>
              <a:t>Drought and people must find other livelihoods</a:t>
            </a:r>
            <a:r>
              <a:rPr lang="en-US"/>
              <a:t> Negative points: A - -3, B - -5, C - -3, D – 5, E - - 8  </a:t>
            </a:r>
          </a:p>
          <a:p>
            <a:pPr marL="228600" indent="-228600">
              <a:buFont typeface="+mj-lt"/>
              <a:buAutoNum type="arabicPeriod"/>
            </a:pPr>
            <a:r>
              <a:rPr lang="en-US" sz="1200" b="0" i="0" u="none" strike="noStrike" kern="1200">
                <a:solidFill>
                  <a:schemeClr val="tx1"/>
                </a:solidFill>
                <a:effectLst/>
                <a:latin typeface="+mn-lt"/>
                <a:ea typeface="+mn-ea"/>
                <a:cs typeface="+mn-cs"/>
              </a:rPr>
              <a:t>Micro-credit project opens, women are more comfortable accessing it than men: A – 3, B – 5, C – 3, D – 5, E - 5</a:t>
            </a:r>
            <a:r>
              <a:rPr lang="en-US"/>
              <a:t> </a:t>
            </a:r>
          </a:p>
          <a:p>
            <a:pPr marL="228600" indent="-228600">
              <a:buFont typeface="+mj-lt"/>
              <a:buAutoNum type="arabicPeriod"/>
            </a:pPr>
            <a:endParaRPr lang="en-US"/>
          </a:p>
          <a:p>
            <a:pPr marL="0" indent="0">
              <a:buFont typeface="+mj-lt"/>
              <a:buNone/>
            </a:pPr>
            <a:r>
              <a:rPr lang="en-US"/>
              <a:t>[DISCUSSION ON HOW THIS DEMONSTRATES DIFFERENT ADVANTAGES/DISADVANTAGES, AND HOW PROJECTS CAN AFFECT EQUITY ACROSS GENDERS AND ETHNICITIES, ETC.]</a:t>
            </a:r>
          </a:p>
          <a:p>
            <a:pPr marL="0" indent="0">
              <a:buFont typeface="+mj-lt"/>
              <a:buNone/>
            </a:pPr>
            <a:endParaRPr lang="en-US"/>
          </a:p>
          <a:p>
            <a:pPr marL="0" indent="0">
              <a:buFont typeface="+mj-lt"/>
              <a:buNone/>
            </a:pPr>
            <a:r>
              <a:rPr lang="en-US"/>
              <a:t>Now, I would like you to think: “If I were the other gender, what could I do that I cannot do now?”</a:t>
            </a:r>
          </a:p>
          <a:p>
            <a:pPr marL="0" indent="0">
              <a:buFont typeface="+mj-lt"/>
              <a:buNone/>
            </a:pPr>
            <a:endParaRPr lang="en-US"/>
          </a:p>
          <a:p>
            <a:pPr marL="0" indent="0">
              <a:buFont typeface="+mj-lt"/>
              <a:buNone/>
            </a:pPr>
            <a:r>
              <a:rPr lang="en-US"/>
              <a:t>Next, please fill out these anonymous questionnaires and return them to us tomorrow morning: For each statement, answer on a scale of 1-5 (1 – strongly disagree, 5 – strongly agree)</a:t>
            </a:r>
          </a:p>
          <a:p>
            <a:pPr marL="0" indent="0">
              <a:buFont typeface="+mj-lt"/>
              <a:buNone/>
            </a:pPr>
            <a:endParaRPr lang="en-US"/>
          </a:p>
          <a:p>
            <a:pPr marL="228600" indent="-228600">
              <a:buFont typeface="+mj-lt"/>
              <a:buAutoNum type="arabicPeriod"/>
            </a:pPr>
            <a:r>
              <a:rPr lang="en-US" sz="1200" b="0" i="0" u="none" strike="noStrike" kern="1200">
                <a:solidFill>
                  <a:schemeClr val="tx1"/>
                </a:solidFill>
                <a:effectLst/>
                <a:latin typeface="+mn-lt"/>
                <a:ea typeface="+mn-ea"/>
                <a:cs typeface="+mn-cs"/>
              </a:rPr>
              <a:t>How much confidence do you have in the ability of a male leading a committee?</a:t>
            </a:r>
            <a:r>
              <a:rPr lang="en-US"/>
              <a:t> </a:t>
            </a:r>
          </a:p>
          <a:p>
            <a:pPr marL="228600" indent="-228600">
              <a:buFont typeface="+mj-lt"/>
              <a:buAutoNum type="arabicPeriod"/>
            </a:pPr>
            <a:r>
              <a:rPr lang="en-US" sz="1200" b="0" i="0" u="none" strike="noStrike" kern="1200">
                <a:solidFill>
                  <a:schemeClr val="tx1"/>
                </a:solidFill>
                <a:effectLst/>
                <a:latin typeface="+mn-lt"/>
                <a:ea typeface="+mn-ea"/>
                <a:cs typeface="+mn-cs"/>
              </a:rPr>
              <a:t>How much confidence do you have in the ability of females to lead to committee?</a:t>
            </a:r>
          </a:p>
          <a:p>
            <a:pPr marL="228600" indent="-228600">
              <a:buFont typeface="+mj-lt"/>
              <a:buAutoNum type="arabicPeriod"/>
            </a:pPr>
            <a:r>
              <a:rPr lang="en-US" sz="1200" b="0" i="0" u="none" strike="noStrike" kern="1200">
                <a:solidFill>
                  <a:schemeClr val="tx1"/>
                </a:solidFill>
                <a:effectLst/>
                <a:latin typeface="+mn-lt"/>
                <a:ea typeface="+mn-ea"/>
                <a:cs typeface="+mn-cs"/>
              </a:rPr>
              <a:t>How much would you trust a man to repay money you loan him?</a:t>
            </a:r>
            <a:r>
              <a:rPr lang="en-US"/>
              <a:t> </a:t>
            </a:r>
          </a:p>
          <a:p>
            <a:pPr marL="228600" indent="-228600">
              <a:buFont typeface="+mj-lt"/>
              <a:buAutoNum type="arabicPeriod"/>
            </a:pPr>
            <a:r>
              <a:rPr lang="en-US" sz="1200" b="0" i="0" u="none" strike="noStrike" kern="1200">
                <a:solidFill>
                  <a:schemeClr val="tx1"/>
                </a:solidFill>
                <a:effectLst/>
                <a:latin typeface="+mn-lt"/>
                <a:ea typeface="+mn-ea"/>
                <a:cs typeface="+mn-cs"/>
              </a:rPr>
              <a:t>How much would you trust a woman to repay your loan?</a:t>
            </a:r>
            <a:r>
              <a:rPr lang="en-US"/>
              <a:t> </a:t>
            </a:r>
          </a:p>
          <a:p>
            <a:pPr marL="228600" indent="-228600">
              <a:buFont typeface="+mj-lt"/>
              <a:buAutoNum type="arabicPeriod"/>
            </a:pPr>
            <a:r>
              <a:rPr lang="en-US"/>
              <a:t>H</a:t>
            </a:r>
            <a:r>
              <a:rPr lang="en-US" sz="1200" b="0" i="0" u="none" strike="noStrike" kern="1200">
                <a:solidFill>
                  <a:schemeClr val="tx1"/>
                </a:solidFill>
                <a:effectLst/>
                <a:latin typeface="+mn-lt"/>
                <a:ea typeface="+mn-ea"/>
                <a:cs typeface="+mn-cs"/>
              </a:rPr>
              <a:t>ow much confidence do you have in a male to responsibly run a project?</a:t>
            </a:r>
            <a:r>
              <a:rPr lang="en-US"/>
              <a:t> </a:t>
            </a:r>
          </a:p>
          <a:p>
            <a:pPr marL="228600" indent="-228600">
              <a:buFont typeface="+mj-lt"/>
              <a:buAutoNum type="arabicPeriod"/>
            </a:pPr>
            <a:r>
              <a:rPr lang="en-US" sz="1200" b="0" i="0" u="none" strike="noStrike" kern="1200">
                <a:solidFill>
                  <a:schemeClr val="tx1"/>
                </a:solidFill>
                <a:effectLst/>
                <a:latin typeface="+mn-lt"/>
                <a:ea typeface="+mn-ea"/>
                <a:cs typeface="+mn-cs"/>
              </a:rPr>
              <a:t>How much confidence do you have in a female to responsibly run a project?</a:t>
            </a:r>
            <a:r>
              <a:rPr lang="en-US"/>
              <a:t> </a:t>
            </a:r>
          </a:p>
          <a:p>
            <a:pPr marL="228600" indent="-228600">
              <a:buFont typeface="+mj-lt"/>
              <a:buAutoNum type="arabicPeriod"/>
            </a:pPr>
            <a:r>
              <a:rPr lang="en-US" sz="1200" b="0" i="0" u="none" strike="noStrike" kern="1200">
                <a:solidFill>
                  <a:schemeClr val="tx1"/>
                </a:solidFill>
                <a:effectLst/>
                <a:latin typeface="+mn-lt"/>
                <a:ea typeface="+mn-ea"/>
                <a:cs typeface="+mn-cs"/>
              </a:rPr>
              <a:t>How much confidence do you have in a woman to make good decisions for the community?</a:t>
            </a:r>
          </a:p>
          <a:p>
            <a:pPr marL="228600" indent="-228600">
              <a:buFont typeface="+mj-lt"/>
              <a:buAutoNum type="arabicPeriod"/>
            </a:pPr>
            <a:r>
              <a:rPr lang="en-US" sz="1200" b="0" i="0" u="none" strike="noStrike" kern="1200">
                <a:solidFill>
                  <a:schemeClr val="tx1"/>
                </a:solidFill>
                <a:effectLst/>
                <a:latin typeface="+mn-lt"/>
                <a:ea typeface="+mn-ea"/>
                <a:cs typeface="+mn-cs"/>
              </a:rPr>
              <a:t>How much confidence do you have in a man to make good decisions for the community?</a:t>
            </a:r>
            <a:r>
              <a:rPr lang="en-US"/>
              <a:t> </a:t>
            </a:r>
          </a:p>
          <a:p>
            <a:pPr marL="228600" indent="-228600">
              <a:buFont typeface="+mj-lt"/>
              <a:buAutoNum type="arabicPeriod"/>
            </a:pPr>
            <a:r>
              <a:rPr lang="en-US" sz="1200" b="0" i="0" u="none" strike="noStrike" kern="1200">
                <a:solidFill>
                  <a:schemeClr val="tx1"/>
                </a:solidFill>
                <a:effectLst/>
                <a:latin typeface="+mn-lt"/>
                <a:ea typeface="+mn-ea"/>
                <a:cs typeface="+mn-cs"/>
              </a:rPr>
              <a:t>How much do you trust a man to invest money in his family and household?</a:t>
            </a:r>
            <a:r>
              <a:rPr lang="en-US"/>
              <a:t> </a:t>
            </a:r>
          </a:p>
          <a:p>
            <a:pPr marL="228600" indent="-228600">
              <a:buFont typeface="+mj-lt"/>
              <a:buAutoNum type="arabicPeriod"/>
            </a:pPr>
            <a:r>
              <a:rPr lang="en-US" sz="1200" b="0" i="0" u="none" strike="noStrike" kern="1200">
                <a:solidFill>
                  <a:schemeClr val="tx1"/>
                </a:solidFill>
                <a:effectLst/>
                <a:latin typeface="+mn-lt"/>
                <a:ea typeface="+mn-ea"/>
                <a:cs typeface="+mn-cs"/>
              </a:rPr>
              <a:t>How much do you trust a woman to invest money in her family and household?</a:t>
            </a:r>
            <a:r>
              <a:rPr lang="en-US"/>
              <a:t> </a:t>
            </a:r>
          </a:p>
          <a:p>
            <a:pPr marL="0" indent="0">
              <a:buFont typeface="+mj-lt"/>
              <a:buNone/>
            </a:pPr>
            <a:endParaRPr lang="en-US"/>
          </a:p>
          <a:p>
            <a:pPr marL="0" indent="0">
              <a:buFont typeface="+mj-lt"/>
              <a:buNone/>
            </a:pPr>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27</a:t>
            </a:fld>
            <a:endParaRPr lang="en-US"/>
          </a:p>
        </p:txBody>
      </p:sp>
    </p:spTree>
    <p:extLst>
      <p:ext uri="{BB962C8B-B14F-4D97-AF65-F5344CB8AC3E}">
        <p14:creationId xmlns:p14="http://schemas.microsoft.com/office/powerpoint/2010/main" val="24540456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we will go over how we can learn about gender and NRM in project sites.</a:t>
            </a:r>
          </a:p>
          <a:p>
            <a:endParaRPr lang="en-US"/>
          </a:p>
          <a:p>
            <a:r>
              <a:rPr lang="en-US"/>
              <a:t>There are 2 types of big topics you can study related to this:</a:t>
            </a:r>
          </a:p>
          <a:p>
            <a:pPr marL="228600" indent="-228600">
              <a:buAutoNum type="arabicParenR"/>
            </a:pPr>
            <a:r>
              <a:rPr lang="en-US"/>
              <a:t>Gender and NRM in communities</a:t>
            </a:r>
          </a:p>
          <a:p>
            <a:pPr marL="228600" indent="-228600">
              <a:buAutoNum type="arabicParenR"/>
            </a:pPr>
            <a:r>
              <a:rPr lang="en-US"/>
              <a:t>How your organization and project include gender and NRM in their work</a:t>
            </a:r>
          </a:p>
          <a:p>
            <a:pPr marL="0" indent="0">
              <a:buNone/>
            </a:pPr>
            <a:endParaRPr lang="en-US"/>
          </a:p>
          <a:p>
            <a:pPr marL="0" indent="0">
              <a:buNone/>
            </a:pPr>
            <a:r>
              <a:rPr lang="en-US"/>
              <a:t>For both of these topics, we can collect information using Human-Centered Research.</a:t>
            </a:r>
          </a:p>
        </p:txBody>
      </p:sp>
      <p:sp>
        <p:nvSpPr>
          <p:cNvPr id="4" name="Slide Number Placeholder 3"/>
          <p:cNvSpPr>
            <a:spLocks noGrp="1"/>
          </p:cNvSpPr>
          <p:nvPr>
            <p:ph type="sldNum" sz="quarter" idx="10"/>
          </p:nvPr>
        </p:nvSpPr>
        <p:spPr/>
        <p:txBody>
          <a:bodyPr/>
          <a:lstStyle/>
          <a:p>
            <a:fld id="{DD1C51F2-D5C5-495E-B8DC-55E10876461B}" type="slidenum">
              <a:rPr lang="en-US" smtClean="0"/>
              <a:t>29</a:t>
            </a:fld>
            <a:endParaRPr lang="en-US"/>
          </a:p>
        </p:txBody>
      </p:sp>
    </p:spTree>
    <p:extLst>
      <p:ext uri="{BB962C8B-B14F-4D97-AF65-F5344CB8AC3E}">
        <p14:creationId xmlns:p14="http://schemas.microsoft.com/office/powerpoint/2010/main" val="42368149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Human-centered research is focused on people – their experiences, perspectives, and needs.</a:t>
            </a:r>
          </a:p>
          <a:p>
            <a:endParaRPr lang="en-US"/>
          </a:p>
          <a:p>
            <a:r>
              <a:rPr lang="en-US"/>
              <a:t>The goal is to understand the voices of your target group.</a:t>
            </a:r>
          </a:p>
          <a:p>
            <a:endParaRPr lang="en-US"/>
          </a:p>
          <a:p>
            <a:r>
              <a:rPr lang="en-US"/>
              <a:t>Key values for this research are:</a:t>
            </a:r>
          </a:p>
          <a:p>
            <a:pPr marL="171450" indent="-171450">
              <a:buFontTx/>
              <a:buChar char="-"/>
            </a:pPr>
            <a:r>
              <a:rPr lang="en-US"/>
              <a:t>Mindfulness</a:t>
            </a:r>
          </a:p>
          <a:p>
            <a:pPr marL="171450" indent="-171450">
              <a:buFontTx/>
              <a:buChar char="-"/>
            </a:pPr>
            <a:r>
              <a:rPr lang="en-US"/>
              <a:t>Empathy</a:t>
            </a:r>
          </a:p>
          <a:p>
            <a:pPr marL="171450" indent="-171450">
              <a:buFontTx/>
              <a:buChar char="-"/>
            </a:pPr>
            <a:r>
              <a:rPr lang="en-US"/>
              <a:t>Optimism</a:t>
            </a:r>
          </a:p>
          <a:p>
            <a:pPr marL="171450" indent="-171450">
              <a:buFontTx/>
              <a:buChar char="-"/>
            </a:pPr>
            <a:r>
              <a:rPr lang="en-US"/>
              <a:t>Collaboration</a:t>
            </a:r>
          </a:p>
          <a:p>
            <a:pPr marL="171450" indent="-171450">
              <a:buFontTx/>
              <a:buChar char="-"/>
            </a:pPr>
            <a:r>
              <a:rPr lang="en-US"/>
              <a:t>Experimentation</a:t>
            </a:r>
          </a:p>
        </p:txBody>
      </p:sp>
      <p:sp>
        <p:nvSpPr>
          <p:cNvPr id="4" name="Slide Number Placeholder 3"/>
          <p:cNvSpPr>
            <a:spLocks noGrp="1"/>
          </p:cNvSpPr>
          <p:nvPr>
            <p:ph type="sldNum" sz="quarter" idx="10"/>
          </p:nvPr>
        </p:nvSpPr>
        <p:spPr/>
        <p:txBody>
          <a:bodyPr/>
          <a:lstStyle/>
          <a:p>
            <a:fld id="{DD1C51F2-D5C5-495E-B8DC-55E10876461B}" type="slidenum">
              <a:rPr lang="en-US" smtClean="0"/>
              <a:t>30</a:t>
            </a:fld>
            <a:endParaRPr lang="en-US"/>
          </a:p>
        </p:txBody>
      </p:sp>
    </p:spTree>
    <p:extLst>
      <p:ext uri="{BB962C8B-B14F-4D97-AF65-F5344CB8AC3E}">
        <p14:creationId xmlns:p14="http://schemas.microsoft.com/office/powerpoint/2010/main" val="4098466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Human-centered research is part of the Design Thinking Process.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a:t>
            </a:r>
            <a:r>
              <a:rPr lang="en-US" sz="1200" b="0">
                <a:solidFill>
                  <a:prstClr val="black"/>
                </a:solidFill>
                <a:latin typeface="+mn-lt"/>
              </a:rPr>
              <a:t>a partipatory, creative process of designing solutions, focusing on the needs of the target user</a:t>
            </a:r>
          </a:p>
          <a:p>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31</a:t>
            </a:fld>
            <a:endParaRPr lang="en-US"/>
          </a:p>
        </p:txBody>
      </p:sp>
    </p:spTree>
    <p:extLst>
      <p:ext uri="{BB962C8B-B14F-4D97-AF65-F5344CB8AC3E}">
        <p14:creationId xmlns:p14="http://schemas.microsoft.com/office/powerpoint/2010/main" val="1199642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organization, Point B, focuses on training people in Design Thinking approaches. If you want to know more about this, please come talk with us – we are happy to share information!</a:t>
            </a:r>
          </a:p>
          <a:p>
            <a:endParaRPr lang="en-US"/>
          </a:p>
          <a:p>
            <a:r>
              <a:rPr lang="en-US"/>
              <a:t>To demonstrate what Design Thinkinig is, we will now do a DESIGN CHALLENGE.</a:t>
            </a:r>
          </a:p>
          <a:p>
            <a:endParaRPr lang="en-US"/>
          </a:p>
          <a:p>
            <a:r>
              <a:rPr lang="en-US"/>
              <a:t>[DESIGN CHALLENGE ACTIVITY]</a:t>
            </a:r>
          </a:p>
        </p:txBody>
      </p:sp>
      <p:sp>
        <p:nvSpPr>
          <p:cNvPr id="4" name="Slide Number Placeholder 3"/>
          <p:cNvSpPr>
            <a:spLocks noGrp="1"/>
          </p:cNvSpPr>
          <p:nvPr>
            <p:ph type="sldNum" sz="quarter" idx="10"/>
          </p:nvPr>
        </p:nvSpPr>
        <p:spPr/>
        <p:txBody>
          <a:bodyPr/>
          <a:lstStyle/>
          <a:p>
            <a:fld id="{DD1C51F2-D5C5-495E-B8DC-55E10876461B}" type="slidenum">
              <a:rPr lang="en-US" smtClean="0"/>
              <a:t>32</a:t>
            </a:fld>
            <a:endParaRPr lang="en-US"/>
          </a:p>
        </p:txBody>
      </p:sp>
    </p:spTree>
    <p:extLst>
      <p:ext uri="{BB962C8B-B14F-4D97-AF65-F5344CB8AC3E}">
        <p14:creationId xmlns:p14="http://schemas.microsoft.com/office/powerpoint/2010/main" val="10511975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when you are using human-centerd research, you need to collect information.</a:t>
            </a:r>
          </a:p>
          <a:p>
            <a:endParaRPr lang="en-US"/>
          </a:p>
          <a:p>
            <a:r>
              <a:rPr lang="en-US"/>
              <a:t>How can you collect the information that you need? You build a research toolkit.</a:t>
            </a:r>
          </a:p>
          <a:p>
            <a:endParaRPr lang="en-US"/>
          </a:p>
          <a:p>
            <a:r>
              <a:rPr lang="en-US"/>
              <a:t>First, focus on what topics you want information on.</a:t>
            </a:r>
          </a:p>
          <a:p>
            <a:endParaRPr lang="en-US"/>
          </a:p>
          <a:p>
            <a:r>
              <a:rPr lang="en-US"/>
              <a:t>Then, think about how you will get that information –</a:t>
            </a:r>
          </a:p>
          <a:p>
            <a:r>
              <a:rPr lang="en-US"/>
              <a:t>Who do you need to get info from?</a:t>
            </a:r>
          </a:p>
          <a:p>
            <a:r>
              <a:rPr lang="en-US"/>
              <a:t>What tools are appropriate?</a:t>
            </a:r>
          </a:p>
          <a:p>
            <a:r>
              <a:rPr lang="en-US"/>
              <a:t>How should you approach respondents?</a:t>
            </a:r>
          </a:p>
        </p:txBody>
      </p:sp>
      <p:sp>
        <p:nvSpPr>
          <p:cNvPr id="4" name="Slide Number Placeholder 3"/>
          <p:cNvSpPr>
            <a:spLocks noGrp="1"/>
          </p:cNvSpPr>
          <p:nvPr>
            <p:ph type="sldNum" sz="quarter" idx="10"/>
          </p:nvPr>
        </p:nvSpPr>
        <p:spPr/>
        <p:txBody>
          <a:bodyPr/>
          <a:lstStyle/>
          <a:p>
            <a:fld id="{DD1C51F2-D5C5-495E-B8DC-55E10876461B}" type="slidenum">
              <a:rPr lang="en-US" smtClean="0"/>
              <a:t>33</a:t>
            </a:fld>
            <a:endParaRPr lang="en-US"/>
          </a:p>
        </p:txBody>
      </p:sp>
    </p:spTree>
    <p:extLst>
      <p:ext uri="{BB962C8B-B14F-4D97-AF65-F5344CB8AC3E}">
        <p14:creationId xmlns:p14="http://schemas.microsoft.com/office/powerpoint/2010/main" val="15328885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many tools that you can use. The tools you choose should</a:t>
            </a:r>
          </a:p>
          <a:p>
            <a:pPr marL="285750" indent="-285750" defTabSz="685800">
              <a:buFont typeface="Arial" panose="020B0604020202020204" pitchFamily="34" charset="0"/>
              <a:buChar char="•"/>
            </a:pPr>
            <a:r>
              <a:rPr lang="en-US" sz="1200" b="1">
                <a:solidFill>
                  <a:prstClr val="black"/>
                </a:solidFill>
                <a:latin typeface="+mn-lt"/>
              </a:rPr>
              <a:t>Should encourage reflection, sharing of ideas</a:t>
            </a:r>
          </a:p>
          <a:p>
            <a:pPr marL="285750" indent="-285750" defTabSz="685800">
              <a:buFont typeface="Arial" panose="020B0604020202020204" pitchFamily="34" charset="0"/>
              <a:buChar char="•"/>
            </a:pPr>
            <a:r>
              <a:rPr lang="en-US" sz="1200" b="1">
                <a:solidFill>
                  <a:prstClr val="black"/>
                </a:solidFill>
                <a:latin typeface="+mn-lt"/>
              </a:rPr>
              <a:t>Focus on the user’s perceptions, needs, stories</a:t>
            </a:r>
          </a:p>
          <a:p>
            <a:endParaRPr lang="en-US"/>
          </a:p>
          <a:p>
            <a:r>
              <a:rPr lang="en-US" b="0"/>
              <a:t>Tools can be interviews, group discussions, and activities. Activities can be integrated/included in interviews and group discussions.</a:t>
            </a:r>
          </a:p>
        </p:txBody>
      </p:sp>
      <p:sp>
        <p:nvSpPr>
          <p:cNvPr id="4" name="Slide Number Placeholder 3"/>
          <p:cNvSpPr>
            <a:spLocks noGrp="1"/>
          </p:cNvSpPr>
          <p:nvPr>
            <p:ph type="sldNum" sz="quarter" idx="10"/>
          </p:nvPr>
        </p:nvSpPr>
        <p:spPr/>
        <p:txBody>
          <a:bodyPr/>
          <a:lstStyle/>
          <a:p>
            <a:fld id="{DD1C51F2-D5C5-495E-B8DC-55E10876461B}" type="slidenum">
              <a:rPr lang="en-US" smtClean="0"/>
              <a:t>34</a:t>
            </a:fld>
            <a:endParaRPr lang="en-US"/>
          </a:p>
        </p:txBody>
      </p:sp>
    </p:spTree>
    <p:extLst>
      <p:ext uri="{BB962C8B-B14F-4D97-AF65-F5344CB8AC3E}">
        <p14:creationId xmlns:p14="http://schemas.microsoft.com/office/powerpoint/2010/main" val="35559768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 examples of tools include:</a:t>
            </a:r>
          </a:p>
          <a:p>
            <a:pPr marL="171450" indent="-171450">
              <a:buFontTx/>
              <a:buChar char="-"/>
            </a:pPr>
            <a:r>
              <a:rPr lang="en-US"/>
              <a:t>Gender and resources mapping – this means you draw on a map where resources are, and the activities that different genders do with them.</a:t>
            </a:r>
          </a:p>
          <a:p>
            <a:pPr marL="171450" indent="-171450">
              <a:buFontTx/>
              <a:buChar char="-"/>
            </a:pPr>
            <a:r>
              <a:rPr lang="en-US"/>
              <a:t>Seasonal calendar – this is a way you can record information about gender and activities throughout the year – see next slide for example</a:t>
            </a:r>
          </a:p>
        </p:txBody>
      </p:sp>
      <p:sp>
        <p:nvSpPr>
          <p:cNvPr id="4" name="Slide Number Placeholder 3"/>
          <p:cNvSpPr>
            <a:spLocks noGrp="1"/>
          </p:cNvSpPr>
          <p:nvPr>
            <p:ph type="sldNum" sz="quarter" idx="10"/>
          </p:nvPr>
        </p:nvSpPr>
        <p:spPr/>
        <p:txBody>
          <a:bodyPr/>
          <a:lstStyle/>
          <a:p>
            <a:fld id="{DD1C51F2-D5C5-495E-B8DC-55E10876461B}" type="slidenum">
              <a:rPr lang="en-US" smtClean="0"/>
              <a:t>35</a:t>
            </a:fld>
            <a:endParaRPr lang="en-US"/>
          </a:p>
        </p:txBody>
      </p:sp>
    </p:spTree>
    <p:extLst>
      <p:ext uri="{BB962C8B-B14F-4D97-AF65-F5344CB8AC3E}">
        <p14:creationId xmlns:p14="http://schemas.microsoft.com/office/powerpoint/2010/main" val="33079673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[explanation of this figure – seasonal calendar]</a:t>
            </a:r>
          </a:p>
        </p:txBody>
      </p:sp>
      <p:sp>
        <p:nvSpPr>
          <p:cNvPr id="4" name="Slide Number Placeholder 3"/>
          <p:cNvSpPr>
            <a:spLocks noGrp="1"/>
          </p:cNvSpPr>
          <p:nvPr>
            <p:ph type="sldNum" sz="quarter" idx="10"/>
          </p:nvPr>
        </p:nvSpPr>
        <p:spPr/>
        <p:txBody>
          <a:bodyPr/>
          <a:lstStyle/>
          <a:p>
            <a:fld id="{DD1C51F2-D5C5-495E-B8DC-55E10876461B}" type="slidenum">
              <a:rPr lang="en-US" smtClean="0"/>
              <a:t>36</a:t>
            </a:fld>
            <a:endParaRPr lang="en-US"/>
          </a:p>
        </p:txBody>
      </p:sp>
    </p:spTree>
    <p:extLst>
      <p:ext uri="{BB962C8B-B14F-4D97-AF65-F5344CB8AC3E}">
        <p14:creationId xmlns:p14="http://schemas.microsoft.com/office/powerpoint/2010/main" val="16554791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Then, there is the journey map. This is a way to record a person’s experiences and feelings throughout the day, or throughout a process</a:t>
            </a:r>
          </a:p>
          <a:p>
            <a:endParaRPr lang="en-US"/>
          </a:p>
          <a:p>
            <a:r>
              <a:rPr lang="en-US"/>
              <a:t>There is also the ranking game, which you can use to establish the importance of resources.</a:t>
            </a:r>
          </a:p>
          <a:p>
            <a:endParaRPr lang="en-US"/>
          </a:p>
          <a:p>
            <a:r>
              <a:rPr lang="en-US"/>
              <a:t>Whenever you are using these tools in interviews, you need to consider “Questioning Skills” [Point B’s “Questioning Skills” slides]</a:t>
            </a:r>
          </a:p>
        </p:txBody>
      </p:sp>
      <p:sp>
        <p:nvSpPr>
          <p:cNvPr id="4" name="Slide Number Placeholder 3"/>
          <p:cNvSpPr>
            <a:spLocks noGrp="1"/>
          </p:cNvSpPr>
          <p:nvPr>
            <p:ph type="sldNum" sz="quarter" idx="10"/>
          </p:nvPr>
        </p:nvSpPr>
        <p:spPr/>
        <p:txBody>
          <a:bodyPr/>
          <a:lstStyle/>
          <a:p>
            <a:fld id="{DD1C51F2-D5C5-495E-B8DC-55E10876461B}" type="slidenum">
              <a:rPr lang="en-US" smtClean="0"/>
              <a:t>37</a:t>
            </a:fld>
            <a:endParaRPr lang="en-US"/>
          </a:p>
        </p:txBody>
      </p:sp>
    </p:spTree>
    <p:extLst>
      <p:ext uri="{BB962C8B-B14F-4D97-AF65-F5344CB8AC3E}">
        <p14:creationId xmlns:p14="http://schemas.microsoft.com/office/powerpoint/2010/main" val="16133641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you are designing your toolkit and your interview questions, these are important things to keep in mind:</a:t>
            </a:r>
          </a:p>
          <a:p>
            <a:endParaRPr lang="en-US"/>
          </a:p>
          <a:p>
            <a:r>
              <a:rPr lang="en-US"/>
              <a:t>Important to consider:</a:t>
            </a:r>
          </a:p>
          <a:p>
            <a:pPr lvl="1"/>
            <a:r>
              <a:rPr lang="en-US" i="1"/>
              <a:t>Bias</a:t>
            </a:r>
          </a:p>
          <a:p>
            <a:pPr lvl="1"/>
            <a:r>
              <a:rPr lang="en-US" i="1"/>
              <a:t>Memory</a:t>
            </a:r>
          </a:p>
          <a:p>
            <a:pPr lvl="1"/>
            <a:r>
              <a:rPr lang="en-US" i="1"/>
              <a:t>Shyness/unwillingness to share with interviewer/facilitator</a:t>
            </a:r>
          </a:p>
          <a:p>
            <a:pPr lvl="1"/>
            <a:r>
              <a:rPr lang="en-US" i="1"/>
              <a:t>Group dynamics in group discussions/activities</a:t>
            </a:r>
          </a:p>
          <a:p>
            <a:pPr lvl="1"/>
            <a:r>
              <a:rPr lang="en-US" i="1"/>
              <a:t>Ability for respondents to understand your toolkit</a:t>
            </a:r>
          </a:p>
          <a:p>
            <a:pPr lvl="1"/>
            <a:r>
              <a:rPr lang="en-US" i="1"/>
              <a:t>Sensitive topics</a:t>
            </a:r>
          </a:p>
          <a:p>
            <a:pPr lvl="1"/>
            <a:endParaRPr lang="en-US" i="1"/>
          </a:p>
          <a:p>
            <a:pPr lvl="1"/>
            <a:r>
              <a:rPr lang="en-US"/>
              <a:t>Clear introduction statement</a:t>
            </a:r>
          </a:p>
          <a:p>
            <a:pPr lvl="1"/>
            <a:r>
              <a:rPr lang="en-US"/>
              <a:t>Non-judgmental responses</a:t>
            </a:r>
          </a:p>
          <a:p>
            <a:pPr lvl="1"/>
            <a:r>
              <a:rPr lang="en-US"/>
              <a:t>Do not lead the respondent</a:t>
            </a:r>
          </a:p>
          <a:p>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38</a:t>
            </a:fld>
            <a:endParaRPr lang="en-US"/>
          </a:p>
        </p:txBody>
      </p:sp>
    </p:spTree>
    <p:extLst>
      <p:ext uri="{BB962C8B-B14F-4D97-AF65-F5344CB8AC3E}">
        <p14:creationId xmlns:p14="http://schemas.microsoft.com/office/powerpoint/2010/main" val="3343484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we will build a toolkit for a small research project that we will do tomorrow. You will normally want to do much more in-depth work to get good understanding of a research topic, but for this class, we will just do a very short project.</a:t>
            </a:r>
          </a:p>
          <a:p>
            <a:endParaRPr lang="en-US"/>
          </a:p>
          <a:p>
            <a:r>
              <a:rPr lang="en-US"/>
              <a:t>In 5 groups, you will choose a simple, small topic related to gender. [key question: Do we go to market, or do research among participants?]</a:t>
            </a:r>
          </a:p>
          <a:p>
            <a:endParaRPr lang="en-US"/>
          </a:p>
          <a:p>
            <a:r>
              <a:rPr lang="en-US"/>
              <a:t>This topic should be simple enough that you can collect good information on it in ~2 hours.  </a:t>
            </a:r>
          </a:p>
          <a:p>
            <a:endParaRPr lang="en-US"/>
          </a:p>
          <a:p>
            <a:r>
              <a:rPr lang="en-US"/>
              <a:t>Then, choose tools that you can use to collect information on this topic – design a toolkit.</a:t>
            </a:r>
          </a:p>
          <a:p>
            <a:endParaRPr lang="en-US"/>
          </a:p>
          <a:p>
            <a:r>
              <a:rPr lang="en-US"/>
              <a:t>We will help you with this! </a:t>
            </a:r>
          </a:p>
          <a:p>
            <a:endParaRPr lang="en-US"/>
          </a:p>
          <a:p>
            <a:r>
              <a:rPr lang="en-US"/>
              <a:t>Later, we will test and share our toolkits, to make them ready to use tomorrow morning.</a:t>
            </a:r>
          </a:p>
        </p:txBody>
      </p:sp>
      <p:sp>
        <p:nvSpPr>
          <p:cNvPr id="4" name="Slide Number Placeholder 3"/>
          <p:cNvSpPr>
            <a:spLocks noGrp="1"/>
          </p:cNvSpPr>
          <p:nvPr>
            <p:ph type="sldNum" sz="quarter" idx="10"/>
          </p:nvPr>
        </p:nvSpPr>
        <p:spPr/>
        <p:txBody>
          <a:bodyPr/>
          <a:lstStyle/>
          <a:p>
            <a:fld id="{DD1C51F2-D5C5-495E-B8DC-55E10876461B}" type="slidenum">
              <a:rPr lang="en-US" smtClean="0"/>
              <a:t>39</a:t>
            </a:fld>
            <a:endParaRPr lang="en-US"/>
          </a:p>
        </p:txBody>
      </p:sp>
    </p:spTree>
    <p:extLst>
      <p:ext uri="{BB962C8B-B14F-4D97-AF65-F5344CB8AC3E}">
        <p14:creationId xmlns:p14="http://schemas.microsoft.com/office/powerpoint/2010/main" val="25791576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9 to 9:30 – finish toolkits</a:t>
            </a:r>
          </a:p>
          <a:p>
            <a:r>
              <a:rPr lang="en-US"/>
              <a:t>9:30 to 10:30 – Groups 1 and 2 interview Groups 3 and 4</a:t>
            </a:r>
          </a:p>
          <a:p>
            <a:r>
              <a:rPr lang="en-US"/>
              <a:t>10:30 to 10:45 – Break</a:t>
            </a:r>
          </a:p>
          <a:p>
            <a:r>
              <a:rPr lang="en-US"/>
              <a:t>10:45 to 11:50 – Groups 3 and 4 interview Groups 1 and 2</a:t>
            </a:r>
          </a:p>
          <a:p>
            <a:endParaRPr lang="en-US"/>
          </a:p>
          <a:p>
            <a:r>
              <a:rPr lang="en-US"/>
              <a:t>After lunch:</a:t>
            </a:r>
          </a:p>
          <a:p>
            <a:r>
              <a:rPr lang="en-US"/>
              <a:t>The research process goes from designing your research project – which you did yesterday – to conducting research. Then, you find out what the information you collected means – you can call this data analysis or synthesizing findings. This can be qualitative or quantitative. </a:t>
            </a:r>
          </a:p>
          <a:p>
            <a:endParaRPr lang="en-US"/>
          </a:p>
          <a:p>
            <a:r>
              <a:rPr lang="en-US"/>
              <a:t>Then, you present your findings and discuss what they mean. </a:t>
            </a:r>
          </a:p>
          <a:p>
            <a:endParaRPr lang="en-US"/>
          </a:p>
          <a:p>
            <a:r>
              <a:rPr lang="en-US"/>
              <a:t>[Yin Yin explanation of qualitative synthesis of findings]</a:t>
            </a:r>
          </a:p>
          <a:p>
            <a:endParaRPr lang="en-US"/>
          </a:p>
          <a:p>
            <a:r>
              <a:rPr lang="en-US"/>
              <a:t>[Groups present their question, toolkit, and findings]</a:t>
            </a:r>
          </a:p>
        </p:txBody>
      </p:sp>
      <p:sp>
        <p:nvSpPr>
          <p:cNvPr id="4" name="Slide Number Placeholder 3"/>
          <p:cNvSpPr>
            <a:spLocks noGrp="1"/>
          </p:cNvSpPr>
          <p:nvPr>
            <p:ph type="sldNum" sz="quarter" idx="10"/>
          </p:nvPr>
        </p:nvSpPr>
        <p:spPr/>
        <p:txBody>
          <a:bodyPr/>
          <a:lstStyle/>
          <a:p>
            <a:fld id="{DD1C51F2-D5C5-495E-B8DC-55E10876461B}" type="slidenum">
              <a:rPr lang="en-US" smtClean="0"/>
              <a:t>41</a:t>
            </a:fld>
            <a:endParaRPr lang="en-US"/>
          </a:p>
        </p:txBody>
      </p:sp>
    </p:spTree>
    <p:extLst>
      <p:ext uri="{BB962C8B-B14F-4D97-AF65-F5344CB8AC3E}">
        <p14:creationId xmlns:p14="http://schemas.microsoft.com/office/powerpoint/2010/main" val="15471874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I want to point out that tomorrow will only be a half-day – we will finish at noon!</a:t>
            </a:r>
          </a:p>
          <a:p>
            <a:endParaRPr lang="en-US"/>
          </a:p>
          <a:p>
            <a:r>
              <a:rPr lang="en-US"/>
              <a:t>Thank you all for your excellent presentations yesterday – you all had interesting research questions and findings!</a:t>
            </a:r>
          </a:p>
          <a:p>
            <a:endParaRPr lang="en-US"/>
          </a:p>
          <a:p>
            <a:r>
              <a:rPr lang="en-US"/>
              <a:t>I want to briefly introduce the difference between qualitative and quantitative data. You do not need to understand this in detail now, but this is just to let you know that there are different types of information that you can use when studying gender (or other topics). </a:t>
            </a:r>
          </a:p>
          <a:p>
            <a:endParaRPr lang="en-US"/>
          </a:p>
          <a:p>
            <a:r>
              <a:rPr lang="en-US"/>
              <a:t>Qualitative data is what most of you used yesterday in your research. </a:t>
            </a:r>
          </a:p>
          <a:p>
            <a:endParaRPr lang="en-US"/>
          </a:p>
          <a:p>
            <a:r>
              <a:rPr lang="en-US"/>
              <a:t>Quantitative deals with measuring or presenting things as numbers. For example, the % of women and men who engage in an activity, or the % of people who gave a certain response to a question, or the average income of a household.</a:t>
            </a:r>
          </a:p>
          <a:p>
            <a:endParaRPr lang="en-US"/>
          </a:p>
          <a:p>
            <a:r>
              <a:rPr lang="en-US"/>
              <a:t>There are different ways to analyze these kinds of data. Even though the data you collected yesterday way qualitative, it was still very valuable – people’s perspectives, stories, and experiences are critically important in issues such as gender equality.</a:t>
            </a:r>
          </a:p>
        </p:txBody>
      </p:sp>
      <p:sp>
        <p:nvSpPr>
          <p:cNvPr id="4" name="Slide Number Placeholder 3"/>
          <p:cNvSpPr>
            <a:spLocks noGrp="1"/>
          </p:cNvSpPr>
          <p:nvPr>
            <p:ph type="sldNum" sz="quarter" idx="10"/>
          </p:nvPr>
        </p:nvSpPr>
        <p:spPr/>
        <p:txBody>
          <a:bodyPr/>
          <a:lstStyle/>
          <a:p>
            <a:fld id="{DD1C51F2-D5C5-495E-B8DC-55E10876461B}" type="slidenum">
              <a:rPr lang="en-US" smtClean="0"/>
              <a:t>43</a:t>
            </a:fld>
            <a:endParaRPr lang="en-US"/>
          </a:p>
        </p:txBody>
      </p:sp>
    </p:spTree>
    <p:extLst>
      <p:ext uri="{BB962C8B-B14F-4D97-AF65-F5344CB8AC3E}">
        <p14:creationId xmlns:p14="http://schemas.microsoft.com/office/powerpoint/2010/main" val="28811579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Based on your shared research yesterday, I wanted to share some basic tips for research.</a:t>
            </a:r>
          </a:p>
        </p:txBody>
      </p:sp>
      <p:sp>
        <p:nvSpPr>
          <p:cNvPr id="4" name="Slide Number Placeholder 3"/>
          <p:cNvSpPr>
            <a:spLocks noGrp="1"/>
          </p:cNvSpPr>
          <p:nvPr>
            <p:ph type="sldNum" sz="quarter" idx="10"/>
          </p:nvPr>
        </p:nvSpPr>
        <p:spPr/>
        <p:txBody>
          <a:bodyPr/>
          <a:lstStyle/>
          <a:p>
            <a:fld id="{DD1C51F2-D5C5-495E-B8DC-55E10876461B}" type="slidenum">
              <a:rPr lang="en-US" smtClean="0"/>
              <a:t>44</a:t>
            </a:fld>
            <a:endParaRPr lang="en-US"/>
          </a:p>
        </p:txBody>
      </p:sp>
    </p:spTree>
    <p:extLst>
      <p:ext uri="{BB962C8B-B14F-4D97-AF65-F5344CB8AC3E}">
        <p14:creationId xmlns:p14="http://schemas.microsoft.com/office/powerpoint/2010/main" val="9104960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let’s come back to the idea of gender and NRM in your project communities.</a:t>
            </a:r>
          </a:p>
          <a:p>
            <a:endParaRPr lang="en-US"/>
          </a:p>
          <a:p>
            <a:r>
              <a:rPr lang="en-US"/>
              <a:t>Here again is the figure we presented in Day 1, on the different types of activities related to NRM and the different things to consider for each type.</a:t>
            </a:r>
          </a:p>
        </p:txBody>
      </p:sp>
      <p:sp>
        <p:nvSpPr>
          <p:cNvPr id="4" name="Slide Number Placeholder 3"/>
          <p:cNvSpPr>
            <a:spLocks noGrp="1"/>
          </p:cNvSpPr>
          <p:nvPr>
            <p:ph type="sldNum" sz="quarter" idx="10"/>
          </p:nvPr>
        </p:nvSpPr>
        <p:spPr/>
        <p:txBody>
          <a:bodyPr/>
          <a:lstStyle/>
          <a:p>
            <a:fld id="{DD1C51F2-D5C5-495E-B8DC-55E10876461B}" type="slidenum">
              <a:rPr lang="en-US" smtClean="0"/>
              <a:t>45</a:t>
            </a:fld>
            <a:endParaRPr lang="en-US"/>
          </a:p>
        </p:txBody>
      </p:sp>
    </p:spTree>
    <p:extLst>
      <p:ext uri="{BB962C8B-B14F-4D97-AF65-F5344CB8AC3E}">
        <p14:creationId xmlns:p14="http://schemas.microsoft.com/office/powerpoint/2010/main" val="14601245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put this in table format.</a:t>
            </a:r>
          </a:p>
          <a:p>
            <a:endParaRPr lang="en-US"/>
          </a:p>
          <a:p>
            <a:r>
              <a:rPr lang="en-US"/>
              <a:t>In your groups, please fill out what you know about gender roles and experiences in NRM by filling out this table to the best of your ability. If you do not have information on a topic, it is ok to leave it blank or write “don’t know”  </a:t>
            </a:r>
          </a:p>
          <a:p>
            <a:endParaRPr lang="en-US"/>
          </a:p>
          <a:p>
            <a:r>
              <a:rPr lang="en-US"/>
              <a:t>[MAKE A TABLE]</a:t>
            </a:r>
          </a:p>
        </p:txBody>
      </p:sp>
      <p:sp>
        <p:nvSpPr>
          <p:cNvPr id="4" name="Slide Number Placeholder 3"/>
          <p:cNvSpPr>
            <a:spLocks noGrp="1"/>
          </p:cNvSpPr>
          <p:nvPr>
            <p:ph type="sldNum" sz="quarter" idx="10"/>
          </p:nvPr>
        </p:nvSpPr>
        <p:spPr/>
        <p:txBody>
          <a:bodyPr/>
          <a:lstStyle/>
          <a:p>
            <a:fld id="{DD1C51F2-D5C5-495E-B8DC-55E10876461B}" type="slidenum">
              <a:rPr lang="en-US" smtClean="0"/>
              <a:t>46</a:t>
            </a:fld>
            <a:endParaRPr lang="en-US"/>
          </a:p>
        </p:txBody>
      </p:sp>
    </p:spTree>
    <p:extLst>
      <p:ext uri="{BB962C8B-B14F-4D97-AF65-F5344CB8AC3E}">
        <p14:creationId xmlns:p14="http://schemas.microsoft.com/office/powerpoint/2010/main" val="10584510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 PRESENTATIONS FROM THE GROUPS]</a:t>
            </a:r>
          </a:p>
        </p:txBody>
      </p:sp>
      <p:sp>
        <p:nvSpPr>
          <p:cNvPr id="4" name="Slide Number Placeholder 3"/>
          <p:cNvSpPr>
            <a:spLocks noGrp="1"/>
          </p:cNvSpPr>
          <p:nvPr>
            <p:ph type="sldNum" sz="quarter" idx="10"/>
          </p:nvPr>
        </p:nvSpPr>
        <p:spPr/>
        <p:txBody>
          <a:bodyPr/>
          <a:lstStyle/>
          <a:p>
            <a:fld id="{DD1C51F2-D5C5-495E-B8DC-55E10876461B}" type="slidenum">
              <a:rPr lang="en-US" smtClean="0"/>
              <a:t>47</a:t>
            </a:fld>
            <a:endParaRPr lang="en-US"/>
          </a:p>
        </p:txBody>
      </p:sp>
    </p:spTree>
    <p:extLst>
      <p:ext uri="{BB962C8B-B14F-4D97-AF65-F5344CB8AC3E}">
        <p14:creationId xmlns:p14="http://schemas.microsoft.com/office/powerpoint/2010/main" val="40196362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Filling this table is actually a big task! Don’t worry if you are not able to finish it here. We just want you to get some experience identifying what you know already about gender in NRM in your communities. This can be a good place to start thinking about what are important issues about gender and NRM, and about what information you still need to collect!</a:t>
            </a:r>
          </a:p>
        </p:txBody>
      </p:sp>
      <p:sp>
        <p:nvSpPr>
          <p:cNvPr id="4" name="Slide Number Placeholder 3"/>
          <p:cNvSpPr>
            <a:spLocks noGrp="1"/>
          </p:cNvSpPr>
          <p:nvPr>
            <p:ph type="sldNum" sz="quarter" idx="10"/>
          </p:nvPr>
        </p:nvSpPr>
        <p:spPr/>
        <p:txBody>
          <a:bodyPr/>
          <a:lstStyle/>
          <a:p>
            <a:fld id="{DD1C51F2-D5C5-495E-B8DC-55E10876461B}" type="slidenum">
              <a:rPr lang="en-US" smtClean="0"/>
              <a:t>48</a:t>
            </a:fld>
            <a:endParaRPr lang="en-US"/>
          </a:p>
        </p:txBody>
      </p:sp>
    </p:spTree>
    <p:extLst>
      <p:ext uri="{BB962C8B-B14F-4D97-AF65-F5344CB8AC3E}">
        <p14:creationId xmlns:p14="http://schemas.microsoft.com/office/powerpoint/2010/main" val="40645828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Then, once you have identified your priority questions, you can develop an assessment or research toolkit – similar to the process we went through yesterday. It is possible that we (Point B and IUCN ARO) will help you do gender analysis work – so, we would go through this process together.</a:t>
            </a:r>
          </a:p>
          <a:p>
            <a:endParaRPr lang="en-US"/>
          </a:p>
          <a:p>
            <a:r>
              <a:rPr lang="en-US"/>
              <a:t>These toolkits can include anything you’ve learned in this workshop, but there are also a lot of other toolkits published by projects. I recommend learning from these.</a:t>
            </a:r>
          </a:p>
        </p:txBody>
      </p:sp>
      <p:sp>
        <p:nvSpPr>
          <p:cNvPr id="4" name="Slide Number Placeholder 3"/>
          <p:cNvSpPr>
            <a:spLocks noGrp="1"/>
          </p:cNvSpPr>
          <p:nvPr>
            <p:ph type="sldNum" sz="quarter" idx="10"/>
          </p:nvPr>
        </p:nvSpPr>
        <p:spPr/>
        <p:txBody>
          <a:bodyPr/>
          <a:lstStyle/>
          <a:p>
            <a:fld id="{DD1C51F2-D5C5-495E-B8DC-55E10876461B}" type="slidenum">
              <a:rPr lang="en-US" smtClean="0"/>
              <a:t>49</a:t>
            </a:fld>
            <a:endParaRPr lang="en-US"/>
          </a:p>
        </p:txBody>
      </p:sp>
    </p:spTree>
    <p:extLst>
      <p:ext uri="{BB962C8B-B14F-4D97-AF65-F5344CB8AC3E}">
        <p14:creationId xmlns:p14="http://schemas.microsoft.com/office/powerpoint/2010/main" val="27054612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toolkit is by Mangroves for the Future [go to MFF Gender Analysis Guide, show different tables and question guides]</a:t>
            </a:r>
          </a:p>
          <a:p>
            <a:endParaRPr lang="en-US"/>
          </a:p>
          <a:p>
            <a:r>
              <a:rPr lang="en-US"/>
              <a:t>I strongly recommend you look through this for ideas on how to better understand gender.</a:t>
            </a:r>
          </a:p>
        </p:txBody>
      </p:sp>
      <p:sp>
        <p:nvSpPr>
          <p:cNvPr id="4" name="Slide Number Placeholder 3"/>
          <p:cNvSpPr>
            <a:spLocks noGrp="1"/>
          </p:cNvSpPr>
          <p:nvPr>
            <p:ph type="sldNum" sz="quarter" idx="10"/>
          </p:nvPr>
        </p:nvSpPr>
        <p:spPr/>
        <p:txBody>
          <a:bodyPr/>
          <a:lstStyle/>
          <a:p>
            <a:fld id="{DD1C51F2-D5C5-495E-B8DC-55E10876461B}" type="slidenum">
              <a:rPr lang="en-US" smtClean="0"/>
              <a:t>50</a:t>
            </a:fld>
            <a:endParaRPr lang="en-US"/>
          </a:p>
        </p:txBody>
      </p:sp>
    </p:spTree>
    <p:extLst>
      <p:ext uri="{BB962C8B-B14F-4D97-AF65-F5344CB8AC3E}">
        <p14:creationId xmlns:p14="http://schemas.microsoft.com/office/powerpoint/2010/main" val="8567736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we have reviewed a lot about gender in natural resource management, and have learned more about how to study gender issues.</a:t>
            </a:r>
          </a:p>
          <a:p>
            <a:endParaRPr lang="en-US"/>
          </a:p>
          <a:p>
            <a:r>
              <a:rPr lang="en-US"/>
              <a:t>Now, we will go over how you can include gender in your natural resource management projects. There are 2 ways to do this:</a:t>
            </a:r>
          </a:p>
          <a:p>
            <a:endParaRPr lang="en-US"/>
          </a:p>
          <a:p>
            <a:pPr marL="228600" indent="-228600">
              <a:buAutoNum type="arabicParenR"/>
            </a:pPr>
            <a:r>
              <a:rPr lang="en-US"/>
              <a:t>Include gender issues in your work with communities and policy.</a:t>
            </a:r>
          </a:p>
          <a:p>
            <a:pPr marL="228600" indent="-228600">
              <a:buAutoNum type="arabicParenR"/>
            </a:pPr>
            <a:endParaRPr lang="en-US"/>
          </a:p>
          <a:p>
            <a:pPr marL="0" indent="0">
              <a:buNone/>
            </a:pPr>
            <a:r>
              <a:rPr lang="en-US"/>
              <a:t>This includes gender assessments and research to understand gender dynamics in your project communities. This is what our training has focused on so far.</a:t>
            </a:r>
          </a:p>
          <a:p>
            <a:pPr marL="0" indent="0">
              <a:buNone/>
            </a:pPr>
            <a:endParaRPr lang="en-US"/>
          </a:p>
          <a:p>
            <a:pPr marL="0" indent="0">
              <a:buNone/>
            </a:pPr>
            <a:r>
              <a:rPr lang="en-US"/>
              <a:t>This also includes gender trainings for the communities.</a:t>
            </a:r>
          </a:p>
          <a:p>
            <a:pPr marL="0" indent="0">
              <a:buNone/>
            </a:pPr>
            <a:endParaRPr lang="en-US"/>
          </a:p>
          <a:p>
            <a:pPr marL="0" indent="0">
              <a:buNone/>
            </a:pPr>
            <a:r>
              <a:rPr lang="en-US"/>
              <a:t>You can make sure that women are engaged in your project activities.</a:t>
            </a:r>
          </a:p>
          <a:p>
            <a:pPr marL="0" indent="0">
              <a:buNone/>
            </a:pPr>
            <a:endParaRPr lang="en-US"/>
          </a:p>
          <a:p>
            <a:pPr marL="0" indent="0">
              <a:buNone/>
            </a:pPr>
            <a:r>
              <a:rPr lang="en-US"/>
              <a:t>You can help remove barriers to women participating in your project. As many of you have mentioned, an example is making meeting times when women can attend. Another suggestion that we have heard is providing child care during the meetings.</a:t>
            </a:r>
          </a:p>
          <a:p>
            <a:pPr marL="0" indent="0">
              <a:buNone/>
            </a:pPr>
            <a:r>
              <a:rPr lang="en-US"/>
              <a:t>Also, you can make sure that you have female facilitators from your project, so that women feel comfortable talking with them.</a:t>
            </a:r>
          </a:p>
          <a:p>
            <a:pPr marL="0" indent="0">
              <a:buNone/>
            </a:pPr>
            <a:endParaRPr lang="en-US"/>
          </a:p>
          <a:p>
            <a:pPr marL="0" indent="0">
              <a:buNone/>
            </a:pPr>
            <a:r>
              <a:rPr lang="en-US"/>
              <a:t>Questions to keep in mind when you are planning or evaluating your activities are:</a:t>
            </a:r>
          </a:p>
          <a:p>
            <a:pPr marL="0" indent="0">
              <a:buNone/>
            </a:pPr>
            <a:r>
              <a:rPr lang="en-US"/>
              <a:t>(Read the 3 questions on the bottom of the slide)</a:t>
            </a:r>
          </a:p>
        </p:txBody>
      </p:sp>
      <p:sp>
        <p:nvSpPr>
          <p:cNvPr id="4" name="Slide Number Placeholder 3"/>
          <p:cNvSpPr>
            <a:spLocks noGrp="1"/>
          </p:cNvSpPr>
          <p:nvPr>
            <p:ph type="sldNum" sz="quarter" idx="10"/>
          </p:nvPr>
        </p:nvSpPr>
        <p:spPr/>
        <p:txBody>
          <a:bodyPr/>
          <a:lstStyle/>
          <a:p>
            <a:fld id="{DD1C51F2-D5C5-495E-B8DC-55E10876461B}" type="slidenum">
              <a:rPr lang="en-US" smtClean="0"/>
              <a:t>51</a:t>
            </a:fld>
            <a:endParaRPr lang="en-US"/>
          </a:p>
        </p:txBody>
      </p:sp>
    </p:spTree>
    <p:extLst>
      <p:ext uri="{BB962C8B-B14F-4D97-AF65-F5344CB8AC3E}">
        <p14:creationId xmlns:p14="http://schemas.microsoft.com/office/powerpoint/2010/main" val="29373496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other way to include gender in your work is within your organization.</a:t>
            </a:r>
          </a:p>
          <a:p>
            <a:endParaRPr lang="en-US"/>
          </a:p>
          <a:p>
            <a:r>
              <a:rPr lang="en-US"/>
              <a:t>Is there equality between genders in your organization?</a:t>
            </a:r>
          </a:p>
          <a:p>
            <a:endParaRPr lang="en-US"/>
          </a:p>
          <a:p>
            <a:r>
              <a:rPr lang="en-US"/>
              <a:t>Are there gender-balanced staff roles? We will talk about this more, later. </a:t>
            </a:r>
          </a:p>
          <a:p>
            <a:endParaRPr lang="en-US"/>
          </a:p>
          <a:p>
            <a:r>
              <a:rPr lang="en-US"/>
              <a:t>Is there someone in your organization who can act as a gender focal point? This means, one of their responsibilities is making sure that your organization and your activities are gender-inclusive.</a:t>
            </a:r>
          </a:p>
          <a:p>
            <a:endParaRPr lang="en-US"/>
          </a:p>
          <a:p>
            <a:r>
              <a:rPr lang="en-US"/>
              <a:t>[HELIUM STICK EXERCISE: Using a light stick (e.g.,  large sheet of paper rolled up), have teams of ~8-12 stand in two rows facing each other. Each person helps hold up the stick with their index fingers. The goal is for the group to bring the stick gently to the ground, all at the same time, holding it on their index fingers – and only their index fingers! – the whole time.</a:t>
            </a:r>
          </a:p>
          <a:p>
            <a:endParaRPr lang="en-US"/>
          </a:p>
          <a:p>
            <a:r>
              <a:rPr lang="en-US"/>
              <a:t>Usually, groups will find that the stick seems to magically rise – this is due to the cumulative effect of individuals being afraid to drop the stick. With coordination, teams should be able to gain confidence in each other and work together (e.g., counting to 3 and lowering at the same time) to succeed</a:t>
            </a:r>
          </a:p>
          <a:p>
            <a:endParaRPr lang="en-US"/>
          </a:p>
          <a:p>
            <a:r>
              <a:rPr lang="en-US"/>
              <a:t>Discussion points:</a:t>
            </a:r>
          </a:p>
          <a:p>
            <a:pPr marL="171450" indent="-171450">
              <a:buFontTx/>
              <a:buChar char="-"/>
            </a:pPr>
            <a:r>
              <a:rPr lang="en-US"/>
              <a:t>Why was this activity challenging?</a:t>
            </a:r>
          </a:p>
          <a:p>
            <a:pPr marL="171450" indent="-171450">
              <a:buFontTx/>
              <a:buChar char="-"/>
            </a:pPr>
            <a:r>
              <a:rPr lang="en-US"/>
              <a:t>How was your group able to succeed in the end?</a:t>
            </a:r>
          </a:p>
          <a:p>
            <a:pPr marL="171450" indent="-171450">
              <a:buFontTx/>
              <a:buChar char="-"/>
            </a:pPr>
            <a:r>
              <a:rPr lang="en-US"/>
              <a:t>How can this relate to gender inclusion in your work? – possible points include coordination, trust, managing fears, etc.]</a:t>
            </a:r>
          </a:p>
          <a:p>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52</a:t>
            </a:fld>
            <a:endParaRPr lang="en-US"/>
          </a:p>
        </p:txBody>
      </p:sp>
    </p:spTree>
    <p:extLst>
      <p:ext uri="{BB962C8B-B14F-4D97-AF65-F5344CB8AC3E}">
        <p14:creationId xmlns:p14="http://schemas.microsoft.com/office/powerpoint/2010/main" val="27617245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why do you need to include gender issues in your project and your organization?</a:t>
            </a:r>
          </a:p>
          <a:p>
            <a:endParaRPr lang="en-US"/>
          </a:p>
          <a:p>
            <a:r>
              <a:rPr lang="en-US"/>
              <a:t>As we have discussed already, this is the ethically right thing to do.</a:t>
            </a:r>
          </a:p>
          <a:p>
            <a:endParaRPr lang="en-US"/>
          </a:p>
          <a:p>
            <a:r>
              <a:rPr lang="en-US"/>
              <a:t>Also, it will likely benefit your organization, your project, and the project communities – as we reviewed, including women is usually beneficial for communities. Their contributions are valuable.</a:t>
            </a:r>
          </a:p>
          <a:p>
            <a:endParaRPr lang="en-US"/>
          </a:p>
          <a:p>
            <a:r>
              <a:rPr lang="en-US"/>
              <a:t>And, this is now a priority for many funders/donors and organizations. Gender mainstreaming is a requirement in many project grants. So, if you want to satisfy your donors, and also to be more attractive to future donors, it is wise to include gender in your work. (Hopefully, that is not your only motivation!)</a:t>
            </a:r>
          </a:p>
        </p:txBody>
      </p:sp>
      <p:sp>
        <p:nvSpPr>
          <p:cNvPr id="4" name="Slide Number Placeholder 3"/>
          <p:cNvSpPr>
            <a:spLocks noGrp="1"/>
          </p:cNvSpPr>
          <p:nvPr>
            <p:ph type="sldNum" sz="quarter" idx="10"/>
          </p:nvPr>
        </p:nvSpPr>
        <p:spPr/>
        <p:txBody>
          <a:bodyPr/>
          <a:lstStyle/>
          <a:p>
            <a:fld id="{DD1C51F2-D5C5-495E-B8DC-55E10876461B}" type="slidenum">
              <a:rPr lang="en-US" smtClean="0"/>
              <a:t>53</a:t>
            </a:fld>
            <a:endParaRPr lang="en-US"/>
          </a:p>
        </p:txBody>
      </p:sp>
    </p:spTree>
    <p:extLst>
      <p:ext uri="{BB962C8B-B14F-4D97-AF65-F5344CB8AC3E}">
        <p14:creationId xmlns:p14="http://schemas.microsoft.com/office/powerpoint/2010/main" val="6237868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let’s look at this photo from a project meeting with community members. What do you notice?</a:t>
            </a:r>
          </a:p>
          <a:p>
            <a:endParaRPr lang="en-US"/>
          </a:p>
          <a:p>
            <a:r>
              <a:rPr lang="en-US"/>
              <a:t>(1 woman) </a:t>
            </a:r>
            <a:r>
              <a:rPr lang="en-US">
                <a:sym typeface="Wingdings" panose="05000000000000000000" pitchFamily="2" charset="2"/>
              </a:rPr>
              <a:t> she is a note-taker</a:t>
            </a:r>
          </a:p>
          <a:p>
            <a:endParaRPr lang="en-US">
              <a:sym typeface="Wingdings" panose="05000000000000000000" pitchFamily="2" charset="2"/>
            </a:endParaRPr>
          </a:p>
          <a:p>
            <a:r>
              <a:rPr lang="en-US">
                <a:sym typeface="Wingdings" panose="05000000000000000000" pitchFamily="2" charset="2"/>
              </a:rPr>
              <a:t>What do you think about this? Why?</a:t>
            </a:r>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54</a:t>
            </a:fld>
            <a:endParaRPr lang="en-US"/>
          </a:p>
        </p:txBody>
      </p:sp>
    </p:spTree>
    <p:extLst>
      <p:ext uri="{BB962C8B-B14F-4D97-AF65-F5344CB8AC3E}">
        <p14:creationId xmlns:p14="http://schemas.microsoft.com/office/powerpoint/2010/main" val="626995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you have activities, it is important to think about what “inclusion” and “participation” really mean. To demonstrate this, we will play a role-playing game! We need 6 volunteers (or we randomly choose).</a:t>
            </a:r>
          </a:p>
          <a:p>
            <a:endParaRPr lang="en-US"/>
          </a:p>
          <a:p>
            <a:r>
              <a:rPr lang="en-US"/>
              <a:t>Each of you is assigned a role.</a:t>
            </a:r>
          </a:p>
          <a:p>
            <a:r>
              <a:rPr lang="en-US"/>
              <a:t>A: you organized the meeting and you are in charge of the agenda.</a:t>
            </a:r>
          </a:p>
          <a:p>
            <a:r>
              <a:rPr lang="en-US"/>
              <a:t>B: you are an influential person in the community, and you can make decisions.</a:t>
            </a:r>
          </a:p>
          <a:p>
            <a:r>
              <a:rPr lang="en-US"/>
              <a:t>C: You speak at the meeting, and everyone listens to your ideas</a:t>
            </a:r>
          </a:p>
          <a:p>
            <a:r>
              <a:rPr lang="en-US"/>
              <a:t>D: You try to speak, but nobody listens to you.</a:t>
            </a:r>
          </a:p>
          <a:p>
            <a:r>
              <a:rPr lang="en-US"/>
              <a:t>E: You attend, but you do not do anything.</a:t>
            </a:r>
          </a:p>
          <a:p>
            <a:r>
              <a:rPr lang="en-US"/>
              <a:t>F: You cannot attend the meeting because you have to take care of your children. Please sit outside.</a:t>
            </a:r>
          </a:p>
          <a:p>
            <a:endParaRPr lang="en-US"/>
          </a:p>
          <a:p>
            <a:r>
              <a:rPr lang="en-US"/>
              <a:t>Everyone else, you will act as the other participants of the meeting. </a:t>
            </a:r>
          </a:p>
          <a:p>
            <a:endParaRPr lang="en-US"/>
          </a:p>
          <a:p>
            <a:r>
              <a:rPr lang="en-US"/>
              <a:t>[Dialogue on the next slide]</a:t>
            </a:r>
          </a:p>
          <a:p>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55</a:t>
            </a:fld>
            <a:endParaRPr lang="en-US"/>
          </a:p>
        </p:txBody>
      </p:sp>
    </p:spTree>
    <p:extLst>
      <p:ext uri="{BB962C8B-B14F-4D97-AF65-F5344CB8AC3E}">
        <p14:creationId xmlns:p14="http://schemas.microsoft.com/office/powerpoint/2010/main" val="29231218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Have the volunteers practice this dialogue away from the main group. Encourage them to really embrace the role!</a:t>
            </a:r>
          </a:p>
          <a:p>
            <a:endParaRPr lang="en-US" i="1"/>
          </a:p>
          <a:p>
            <a:r>
              <a:rPr lang="en-US" i="1"/>
              <a:t>Then, when done, ask the different volunteers how their character felt. Did they feel included? Frustrated? Empowered, or weak?</a:t>
            </a:r>
          </a:p>
        </p:txBody>
      </p:sp>
      <p:sp>
        <p:nvSpPr>
          <p:cNvPr id="4" name="Slide Number Placeholder 3"/>
          <p:cNvSpPr>
            <a:spLocks noGrp="1"/>
          </p:cNvSpPr>
          <p:nvPr>
            <p:ph type="sldNum" sz="quarter" idx="10"/>
          </p:nvPr>
        </p:nvSpPr>
        <p:spPr/>
        <p:txBody>
          <a:bodyPr/>
          <a:lstStyle/>
          <a:p>
            <a:fld id="{DD1C51F2-D5C5-495E-B8DC-55E10876461B}" type="slidenum">
              <a:rPr lang="en-US" smtClean="0"/>
              <a:t>56</a:t>
            </a:fld>
            <a:endParaRPr lang="en-US"/>
          </a:p>
        </p:txBody>
      </p:sp>
    </p:spTree>
    <p:extLst>
      <p:ext uri="{BB962C8B-B14F-4D97-AF65-F5344CB8AC3E}">
        <p14:creationId xmlns:p14="http://schemas.microsoft.com/office/powerpoint/2010/main" val="33740399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you have activities, it is important to think about what “inclusion” and “participation” really mean. To demonstrate this, we will play a role-playing game! We need 6 volunteers (or we randomly choose).</a:t>
            </a:r>
          </a:p>
          <a:p>
            <a:endParaRPr lang="en-US"/>
          </a:p>
          <a:p>
            <a:r>
              <a:rPr lang="en-US"/>
              <a:t>Each of you is assigned a role.</a:t>
            </a:r>
          </a:p>
          <a:p>
            <a:r>
              <a:rPr lang="en-US"/>
              <a:t>A: you organized the meeting and you are in charge of the agenda.</a:t>
            </a:r>
          </a:p>
          <a:p>
            <a:r>
              <a:rPr lang="en-US"/>
              <a:t>B: you are an influential person in the community, and you can make decisions.</a:t>
            </a:r>
          </a:p>
          <a:p>
            <a:r>
              <a:rPr lang="en-US"/>
              <a:t>C: You speak at the meeting, and everyone listens to your ideas</a:t>
            </a:r>
          </a:p>
          <a:p>
            <a:r>
              <a:rPr lang="en-US"/>
              <a:t>D: You try to speak, but nobody listens to you.</a:t>
            </a:r>
          </a:p>
          <a:p>
            <a:r>
              <a:rPr lang="en-US"/>
              <a:t>E: You attend, but you do not do anything.</a:t>
            </a:r>
          </a:p>
          <a:p>
            <a:r>
              <a:rPr lang="en-US"/>
              <a:t>F: You cannot attend the meeting because you have to take care of your children. Please sit outside.</a:t>
            </a:r>
          </a:p>
          <a:p>
            <a:endParaRPr lang="en-US"/>
          </a:p>
          <a:p>
            <a:r>
              <a:rPr lang="en-US"/>
              <a:t>Everyone else, you will act as the other participants of the meeting. </a:t>
            </a:r>
          </a:p>
          <a:p>
            <a:endParaRPr lang="en-US"/>
          </a:p>
          <a:p>
            <a:r>
              <a:rPr lang="en-US"/>
              <a:t>[WE WILL EXPLAIN RULES MORE... ONCE TARA COMES UP WITH THEM!]</a:t>
            </a:r>
          </a:p>
          <a:p>
            <a:endParaRPr lang="en-US"/>
          </a:p>
          <a:p>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57</a:t>
            </a:fld>
            <a:endParaRPr lang="en-US"/>
          </a:p>
        </p:txBody>
      </p:sp>
    </p:spTree>
    <p:extLst>
      <p:ext uri="{BB962C8B-B14F-4D97-AF65-F5344CB8AC3E}">
        <p14:creationId xmlns:p14="http://schemas.microsoft.com/office/powerpoint/2010/main" val="35885645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I would like to hear your ideas for how you can encourage and facilitate gender inclusion in projects:</a:t>
            </a:r>
          </a:p>
          <a:p>
            <a:endParaRPr lang="en-US"/>
          </a:p>
          <a:p>
            <a:r>
              <a:rPr lang="en-US"/>
              <a:t>[Ask participants to give ideas]</a:t>
            </a:r>
          </a:p>
          <a:p>
            <a:endParaRPr lang="en-US"/>
          </a:p>
          <a:p>
            <a:r>
              <a:rPr lang="en-US"/>
              <a:t>Great! Here is a list of suggestions: (go through list)</a:t>
            </a:r>
          </a:p>
          <a:p>
            <a:endParaRPr lang="en-US"/>
          </a:p>
          <a:p>
            <a:r>
              <a:rPr lang="en-US"/>
              <a:t>It is important to realize that gender roles can be a sensitive topic. So, you need to be aware of social norms and how strong they are. It is important to realize that you might not be able to change the community very much in some ways. You might end up causing conflict if you help certain groups and other groups do not like it.  So, it is very very important to build trust with the community, and to make sure that any changes you work for are changes that community members want.</a:t>
            </a:r>
          </a:p>
          <a:p>
            <a:endParaRPr lang="en-US"/>
          </a:p>
          <a:p>
            <a:r>
              <a:rPr lang="en-US"/>
              <a:t>Another good thing to keep in mind is the legal context for gender issues. I am not so familiar with this in Myanmar (we will talk a little more about gender in policy in Myanmar). But, it is important that women and men are equally aware of their legal rights in natural resource management.  </a:t>
            </a:r>
          </a:p>
          <a:p>
            <a:endParaRPr lang="en-US"/>
          </a:p>
          <a:p>
            <a:r>
              <a:rPr lang="en-US"/>
              <a:t>You might identify areas where women and men need stronger rights, or where their issues need greater inclusion in policies. These are important areas of work – as the DDA and MLN participants know!</a:t>
            </a:r>
          </a:p>
        </p:txBody>
      </p:sp>
      <p:sp>
        <p:nvSpPr>
          <p:cNvPr id="4" name="Slide Number Placeholder 3"/>
          <p:cNvSpPr>
            <a:spLocks noGrp="1"/>
          </p:cNvSpPr>
          <p:nvPr>
            <p:ph type="sldNum" sz="quarter" idx="10"/>
          </p:nvPr>
        </p:nvSpPr>
        <p:spPr/>
        <p:txBody>
          <a:bodyPr/>
          <a:lstStyle/>
          <a:p>
            <a:fld id="{DD1C51F2-D5C5-495E-B8DC-55E10876461B}" type="slidenum">
              <a:rPr lang="en-US" smtClean="0"/>
              <a:t>58</a:t>
            </a:fld>
            <a:endParaRPr lang="en-US"/>
          </a:p>
        </p:txBody>
      </p:sp>
    </p:spTree>
    <p:extLst>
      <p:ext uri="{BB962C8B-B14F-4D97-AF65-F5344CB8AC3E}">
        <p14:creationId xmlns:p14="http://schemas.microsoft.com/office/powerpoint/2010/main" val="41318633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I would like to hear your ideas for how you can encourage and facilitate gender inclusion in projects:</a:t>
            </a:r>
          </a:p>
          <a:p>
            <a:endParaRPr lang="en-US"/>
          </a:p>
          <a:p>
            <a:r>
              <a:rPr lang="en-US"/>
              <a:t>[Ask participants to give ideas]</a:t>
            </a:r>
          </a:p>
          <a:p>
            <a:endParaRPr lang="en-US"/>
          </a:p>
          <a:p>
            <a:r>
              <a:rPr lang="en-US"/>
              <a:t>Great! Here is a list of suggestions: (go through list)</a:t>
            </a:r>
          </a:p>
          <a:p>
            <a:endParaRPr lang="en-US"/>
          </a:p>
          <a:p>
            <a:r>
              <a:rPr lang="en-US"/>
              <a:t>It is important to realize that gender roles can be a sensitive topic. So, you need to be aware of social norms and how strong they are. It is important to realize that you might not be able to change the community very much in some ways. You might end up causing conflict if you help certain groups and other groups do not like it.  So, it is very very important to build trust with the community, and to make sure that any changes you work for are changes that community members want.</a:t>
            </a:r>
          </a:p>
          <a:p>
            <a:endParaRPr lang="en-US"/>
          </a:p>
          <a:p>
            <a:r>
              <a:rPr lang="en-US"/>
              <a:t>Another good thing to keep in mind is the legal context for gender issues. I am not so familiar with this in Myanmar (we will talk a little more about gender in policy in Myanmar). But, it is important that women and men are equally aware of their legal rights in natural resource management.  </a:t>
            </a:r>
          </a:p>
          <a:p>
            <a:endParaRPr lang="en-US"/>
          </a:p>
          <a:p>
            <a:r>
              <a:rPr lang="en-US"/>
              <a:t>You might identify areas where women and men need stronger rights, or where their issues need greater inclusion in policies. These are important areas of work – as the DDA and MLN participants know!</a:t>
            </a:r>
          </a:p>
        </p:txBody>
      </p:sp>
      <p:sp>
        <p:nvSpPr>
          <p:cNvPr id="4" name="Slide Number Placeholder 3"/>
          <p:cNvSpPr>
            <a:spLocks noGrp="1"/>
          </p:cNvSpPr>
          <p:nvPr>
            <p:ph type="sldNum" sz="quarter" idx="10"/>
          </p:nvPr>
        </p:nvSpPr>
        <p:spPr/>
        <p:txBody>
          <a:bodyPr/>
          <a:lstStyle/>
          <a:p>
            <a:fld id="{DD1C51F2-D5C5-495E-B8DC-55E10876461B}" type="slidenum">
              <a:rPr lang="en-US" smtClean="0"/>
              <a:t>59</a:t>
            </a:fld>
            <a:endParaRPr lang="en-US"/>
          </a:p>
        </p:txBody>
      </p:sp>
    </p:spTree>
    <p:extLst>
      <p:ext uri="{BB962C8B-B14F-4D97-AF65-F5344CB8AC3E}">
        <p14:creationId xmlns:p14="http://schemas.microsoft.com/office/powerpoint/2010/main" val="4409976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can use the activities that we have used in this training to work with communities on gender issues. There are also toolkits available online for these trainings. </a:t>
            </a:r>
          </a:p>
          <a:p>
            <a:endParaRPr lang="en-US"/>
          </a:p>
          <a:p>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61</a:t>
            </a:fld>
            <a:endParaRPr lang="en-US"/>
          </a:p>
        </p:txBody>
      </p:sp>
    </p:spTree>
    <p:extLst>
      <p:ext uri="{BB962C8B-B14F-4D97-AF65-F5344CB8AC3E}">
        <p14:creationId xmlns:p14="http://schemas.microsoft.com/office/powerpoint/2010/main" val="13855012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be sharing this manual with you – Participatory Gender Training for Community Groups. It has many activities in it, including visualizing what the other gender experiences in farming, as well as a role-playing game where men and women switch roles and act out scenarios. This requires very careful facilitation so that nobody offends other people! </a:t>
            </a:r>
          </a:p>
        </p:txBody>
      </p:sp>
      <p:sp>
        <p:nvSpPr>
          <p:cNvPr id="4" name="Slide Number Placeholder 3"/>
          <p:cNvSpPr>
            <a:spLocks noGrp="1"/>
          </p:cNvSpPr>
          <p:nvPr>
            <p:ph type="sldNum" sz="quarter" idx="10"/>
          </p:nvPr>
        </p:nvSpPr>
        <p:spPr/>
        <p:txBody>
          <a:bodyPr/>
          <a:lstStyle/>
          <a:p>
            <a:fld id="{DD1C51F2-D5C5-495E-B8DC-55E10876461B}" type="slidenum">
              <a:rPr lang="en-US" smtClean="0"/>
              <a:t>62</a:t>
            </a:fld>
            <a:endParaRPr lang="en-US"/>
          </a:p>
        </p:txBody>
      </p:sp>
    </p:spTree>
    <p:extLst>
      <p:ext uri="{BB962C8B-B14F-4D97-AF65-F5344CB8AC3E}">
        <p14:creationId xmlns:p14="http://schemas.microsoft.com/office/powerpoint/2010/main" val="4293652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want to share 2 examples of gender-inclusive projects.</a:t>
            </a:r>
          </a:p>
          <a:p>
            <a:endParaRPr lang="en-US"/>
          </a:p>
          <a:p>
            <a:r>
              <a:rPr lang="en-US"/>
              <a:t>1)</a:t>
            </a:r>
          </a:p>
          <a:p>
            <a:r>
              <a:rPr lang="en-US"/>
              <a:t>The first is not so related to natural resource management. This is from India. In a community where the tradition was that women ate only after everyone else in the family finished their dinner, women were suffering from low energy and malnutrition – because they were not eating enough. A project, Rajasthan Nutrition Project by Freedom from Hunger, had built trust with the community working with women and men on issues of women and children’s nutrition and health. They asked some families to try allowing the women to eat dinner with everyone else.</a:t>
            </a:r>
          </a:p>
          <a:p>
            <a:endParaRPr lang="en-US"/>
          </a:p>
          <a:p>
            <a:r>
              <a:rPr lang="en-US"/>
              <a:t>They found that soon, the whole families would have higher well-being. The women were healthier and happier, and could better contribute to the family and community. Also, the families found that they really enjoyed having time to sit and talk together.  The project also provided training in nutrition, cooking, and farming so that women could grow and cook more nutritious food, and provided gender training for men. They empowered women to work for better nutrition, and worked with men to create an enabling environment for women.</a:t>
            </a:r>
          </a:p>
          <a:p>
            <a:endParaRPr lang="en-US"/>
          </a:p>
          <a:p>
            <a:r>
              <a:rPr lang="en-US"/>
              <a:t>I recommend you learn more about this project – I will include links in the information packet that I send to you.</a:t>
            </a:r>
          </a:p>
          <a:p>
            <a:endParaRPr lang="en-US"/>
          </a:p>
        </p:txBody>
      </p:sp>
      <p:sp>
        <p:nvSpPr>
          <p:cNvPr id="4" name="Slide Number Placeholder 3"/>
          <p:cNvSpPr>
            <a:spLocks noGrp="1"/>
          </p:cNvSpPr>
          <p:nvPr>
            <p:ph type="sldNum" sz="quarter" idx="10"/>
          </p:nvPr>
        </p:nvSpPr>
        <p:spPr/>
        <p:txBody>
          <a:bodyPr/>
          <a:lstStyle/>
          <a:p>
            <a:fld id="{DD1C51F2-D5C5-495E-B8DC-55E10876461B}" type="slidenum">
              <a:rPr lang="en-US" smtClean="0"/>
              <a:t>63</a:t>
            </a:fld>
            <a:endParaRPr lang="en-US"/>
          </a:p>
        </p:txBody>
      </p:sp>
    </p:spTree>
    <p:extLst>
      <p:ext uri="{BB962C8B-B14F-4D97-AF65-F5344CB8AC3E}">
        <p14:creationId xmlns:p14="http://schemas.microsoft.com/office/powerpoint/2010/main" val="26808734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a:t>
            </a:r>
          </a:p>
          <a:p>
            <a:r>
              <a:rPr lang="en-US"/>
              <a:t>There is an organization called Blue Ventures that works in Madagascar. They work closely with communities on marine natural resource management. After many interviews and consultations, they learned that women identified family planning as a priority need. For them, it was very difficult to support their families without knowing when they might get pregnant again. Each new child made it more difficult for the parents to support their households, and would contribute to overfishing.</a:t>
            </a:r>
          </a:p>
          <a:p>
            <a:endParaRPr lang="en-US"/>
          </a:p>
          <a:p>
            <a:r>
              <a:rPr lang="en-US"/>
              <a:t>So, working with a health organization, Blue Ventures helped these communities establish family planning programs. They trained women in the community to advise and help other women with family planning, and many other communities wanted to do the same. This has been a very successful program – the women are very happy with this.</a:t>
            </a:r>
          </a:p>
          <a:p>
            <a:endParaRPr lang="en-US"/>
          </a:p>
          <a:p>
            <a:r>
              <a:rPr lang="en-US"/>
              <a:t>This is an example of a very sensitive topic, but also an important topic. Blue Ventures could only do this very carefully, with the community leading the way. </a:t>
            </a:r>
          </a:p>
          <a:p>
            <a:endParaRPr lang="en-US"/>
          </a:p>
          <a:p>
            <a:r>
              <a:rPr lang="en-US"/>
              <a:t>I am not suggesting that you suggest family planning in your work, or that you try to change how families eat dinner! These are just examples of gender-related projects that helped their communities.</a:t>
            </a:r>
          </a:p>
        </p:txBody>
      </p:sp>
      <p:sp>
        <p:nvSpPr>
          <p:cNvPr id="4" name="Slide Number Placeholder 3"/>
          <p:cNvSpPr>
            <a:spLocks noGrp="1"/>
          </p:cNvSpPr>
          <p:nvPr>
            <p:ph type="sldNum" sz="quarter" idx="10"/>
          </p:nvPr>
        </p:nvSpPr>
        <p:spPr/>
        <p:txBody>
          <a:bodyPr/>
          <a:lstStyle/>
          <a:p>
            <a:fld id="{DD1C51F2-D5C5-495E-B8DC-55E10876461B}" type="slidenum">
              <a:rPr lang="en-US" smtClean="0"/>
              <a:t>64</a:t>
            </a:fld>
            <a:endParaRPr lang="en-US"/>
          </a:p>
        </p:txBody>
      </p:sp>
    </p:spTree>
    <p:extLst>
      <p:ext uri="{BB962C8B-B14F-4D97-AF65-F5344CB8AC3E}">
        <p14:creationId xmlns:p14="http://schemas.microsoft.com/office/powerpoint/2010/main" val="30018931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Finally, I want to go ogver how you can encourage and facilitate gender inclusion in your organizations. We heard some good recommendations yesterday. Can you give me some examples now? [ASK FOR EXAMPLES]</a:t>
            </a:r>
          </a:p>
          <a:p>
            <a:endParaRPr lang="en-US"/>
          </a:p>
          <a:p>
            <a:r>
              <a:rPr lang="en-US"/>
              <a:t>Great! </a:t>
            </a:r>
          </a:p>
          <a:p>
            <a:endParaRPr lang="en-US"/>
          </a:p>
          <a:p>
            <a:r>
              <a:rPr lang="en-US"/>
              <a:t>Generally, it is good to amplify women’s voices. If your female colleague says something and is ignored, help her – repeat her idea and give her credit. Make sure she is heard.</a:t>
            </a:r>
          </a:p>
          <a:p>
            <a:endParaRPr lang="en-US"/>
          </a:p>
          <a:p>
            <a:r>
              <a:rPr lang="en-US"/>
              <a:t>It is also good to have women in leadership positions, as well as men.</a:t>
            </a:r>
          </a:p>
          <a:p>
            <a:endParaRPr lang="en-US"/>
          </a:p>
          <a:p>
            <a:r>
              <a:rPr lang="en-US"/>
              <a:t>I mentioned “gender balance” earlier – this is what I mean. If you have an organization with 10 men and 10 women, it seems gender-balanced. But then if you learn that all of the leadership positions are held by men, and the women are mainly interns and admin staff, is this still gender balanced?</a:t>
            </a:r>
          </a:p>
          <a:p>
            <a:endParaRPr lang="en-US"/>
          </a:p>
          <a:p>
            <a:r>
              <a:rPr lang="en-US"/>
              <a:t>Another important consideration is that women’s concerns need to be taken seriously, and that men play a role in helping address these concerns. Both men and women are responsible for a culture of respect and inclusion.</a:t>
            </a:r>
          </a:p>
          <a:p>
            <a:endParaRPr lang="en-US"/>
          </a:p>
          <a:p>
            <a:r>
              <a:rPr lang="en-US"/>
              <a:t>An example to demonstrate these points comes from a recent project training. One of the female staff brought up her concern that she and her female colleagues felt unsafe traveling to the field alone. While the project coordinator was talking about what to do in the case of rape, one of the men joked, “haha, how about if you are a man and you are raped?”  All of the men in the project (except the project coordinator) started to laugh.</a:t>
            </a:r>
          </a:p>
          <a:p>
            <a:endParaRPr lang="en-US"/>
          </a:p>
          <a:p>
            <a:r>
              <a:rPr lang="en-US"/>
              <a:t>What is wrong with this? [ASK FOR IDEAS]</a:t>
            </a:r>
          </a:p>
          <a:p>
            <a:r>
              <a:rPr lang="en-US"/>
              <a:t>First, it shows the women that the men on the project do not take their safety seriously. This is not a culture of respect. It also might make women less willing to talk about their concerns in the future.</a:t>
            </a:r>
          </a:p>
          <a:p>
            <a:endParaRPr lang="en-US"/>
          </a:p>
          <a:p>
            <a:r>
              <a:rPr lang="en-US"/>
              <a:t>Second, men can be victims of sexual assault. By making this a joke, it makes sexual assault on men seem like it is not a serious issue. So, if any of the men on the project are attacked, they might feel ashamed to report it.</a:t>
            </a:r>
          </a:p>
          <a:p>
            <a:endParaRPr lang="en-US"/>
          </a:p>
          <a:p>
            <a:r>
              <a:rPr lang="en-US"/>
              <a:t>The men in the project should care about these issues, because the women are their colleagues. They can help their female colleagues who have been attacked. They can support them.</a:t>
            </a:r>
          </a:p>
          <a:p>
            <a:endParaRPr lang="en-US"/>
          </a:p>
          <a:p>
            <a:r>
              <a:rPr lang="en-US"/>
              <a:t>Also, I was at this meeting, and I did not say anything to the group. I spoke to the project coordinator about my concerns, but I did not tell anyone else. I wish I had. This was an opportunity to amplify women’s voices – I was in a senior position, and I should have said, “This is a very serious issue. Everyone in this room should care about it. I am glad that my female colleague was brave enough to bring this difficult issue up in front of everyone.”</a:t>
            </a:r>
          </a:p>
          <a:p>
            <a:endParaRPr lang="en-US"/>
          </a:p>
          <a:p>
            <a:r>
              <a:rPr lang="en-US"/>
              <a:t>So, this example demonstrates many points about making a project more gender-inclusive.</a:t>
            </a:r>
          </a:p>
          <a:p>
            <a:endParaRPr lang="en-US"/>
          </a:p>
          <a:p>
            <a:r>
              <a:rPr lang="en-US"/>
              <a:t>Tomorrow, we will talk more about how you can evaluate how gender-inclusive your project and organization are. It will only be a half day, so we will finish at 12.</a:t>
            </a:r>
          </a:p>
        </p:txBody>
      </p:sp>
      <p:sp>
        <p:nvSpPr>
          <p:cNvPr id="4" name="Slide Number Placeholder 3"/>
          <p:cNvSpPr>
            <a:spLocks noGrp="1"/>
          </p:cNvSpPr>
          <p:nvPr>
            <p:ph type="sldNum" sz="quarter" idx="10"/>
          </p:nvPr>
        </p:nvSpPr>
        <p:spPr/>
        <p:txBody>
          <a:bodyPr/>
          <a:lstStyle/>
          <a:p>
            <a:fld id="{DD1C51F2-D5C5-495E-B8DC-55E10876461B}" type="slidenum">
              <a:rPr lang="en-US" smtClean="0"/>
              <a:t>65</a:t>
            </a:fld>
            <a:endParaRPr lang="en-US"/>
          </a:p>
        </p:txBody>
      </p:sp>
    </p:spTree>
    <p:extLst>
      <p:ext uri="{BB962C8B-B14F-4D97-AF65-F5344CB8AC3E}">
        <p14:creationId xmlns:p14="http://schemas.microsoft.com/office/powerpoint/2010/main" val="17429011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Finally, I want to go ogver how you can encourage and facilitate gender inclusion in your organizations. We heard some good recommendations yesterday. Can you give me some examples now? [ASK FOR EXAMPLES]</a:t>
            </a:r>
          </a:p>
          <a:p>
            <a:endParaRPr lang="en-US"/>
          </a:p>
          <a:p>
            <a:r>
              <a:rPr lang="en-US"/>
              <a:t>Great! </a:t>
            </a:r>
          </a:p>
          <a:p>
            <a:endParaRPr lang="en-US"/>
          </a:p>
          <a:p>
            <a:r>
              <a:rPr lang="en-US"/>
              <a:t>Generally, it is good to amplify women’s voices. If your female colleague says something and is ignored, help her – repeat her idea and give her credit. Make sure she is heard.</a:t>
            </a:r>
          </a:p>
          <a:p>
            <a:endParaRPr lang="en-US"/>
          </a:p>
          <a:p>
            <a:r>
              <a:rPr lang="en-US"/>
              <a:t>It is also good to have women in leadership positions, as well as men.</a:t>
            </a:r>
          </a:p>
          <a:p>
            <a:endParaRPr lang="en-US"/>
          </a:p>
          <a:p>
            <a:r>
              <a:rPr lang="en-US"/>
              <a:t>I mentioned “gender balance” earlier – this is what I mean. If you have an organization with 10 men and 10 women, it seems gender-balanced. But then if you learn that all of the leadership positions are held by men, and the women are mainly interns and admin staff, is this still gender balanced?</a:t>
            </a:r>
          </a:p>
          <a:p>
            <a:endParaRPr lang="en-US"/>
          </a:p>
          <a:p>
            <a:r>
              <a:rPr lang="en-US"/>
              <a:t>Another important consideration is that women’s concerns need to be taken seriously, and that men play a role in helping address these concerns. Both men and women are responsible for a culture of respect and inclusion.</a:t>
            </a:r>
          </a:p>
          <a:p>
            <a:endParaRPr lang="en-US"/>
          </a:p>
          <a:p>
            <a:r>
              <a:rPr lang="en-US"/>
              <a:t>An example to demonstrate these points comes from a recent project training. One of the female staff brought up her concern that she and her female colleagues felt unsafe traveling to the field alone. While the project coordinator was talking about what to do in the case of rape, one of the men joked, “haha, how about if you are a man and you are raped?”  All of the men in the project (except the project coordinator) started to laugh.</a:t>
            </a:r>
          </a:p>
          <a:p>
            <a:endParaRPr lang="en-US"/>
          </a:p>
          <a:p>
            <a:r>
              <a:rPr lang="en-US"/>
              <a:t>What is wrong with this? [ASK FOR IDEAS]</a:t>
            </a:r>
          </a:p>
          <a:p>
            <a:r>
              <a:rPr lang="en-US"/>
              <a:t>First, it shows the women that the men on the project do not take their safety seriously. This is not a culture of respect. It also might make women less willing to talk about their concerns in the future.</a:t>
            </a:r>
          </a:p>
          <a:p>
            <a:endParaRPr lang="en-US"/>
          </a:p>
          <a:p>
            <a:r>
              <a:rPr lang="en-US"/>
              <a:t>Second, men can be victims of sexual assault. By making this a joke, it makes sexual assault on men seem like it is not a serious issue. So, if any of the men on the project are attacked, they might feel ashamed to report it.</a:t>
            </a:r>
          </a:p>
          <a:p>
            <a:endParaRPr lang="en-US"/>
          </a:p>
          <a:p>
            <a:r>
              <a:rPr lang="en-US"/>
              <a:t>The men in the project should care about these issues, because the women are their colleagues. They can help their female colleagues who have been attacked. They can support them.</a:t>
            </a:r>
          </a:p>
          <a:p>
            <a:endParaRPr lang="en-US"/>
          </a:p>
          <a:p>
            <a:r>
              <a:rPr lang="en-US"/>
              <a:t>Also, I was at this meeting, and I did not say anything to the group. I spoke to the project coordinator about my concerns, but I did not tell anyone else. I wish I had. This was an opportunity to amplify women’s voices – I was in a senior position, and I should have said, “This is a very serious issue. Everyone in this room should care about it. I am glad that my female colleague was brave enough to bring this difficult issue up in front of everyone.”</a:t>
            </a:r>
          </a:p>
          <a:p>
            <a:endParaRPr lang="en-US"/>
          </a:p>
          <a:p>
            <a:r>
              <a:rPr lang="en-US"/>
              <a:t>So, this example demonstrates many points about making a project more gender-inclusive.</a:t>
            </a:r>
          </a:p>
          <a:p>
            <a:endParaRPr lang="en-US"/>
          </a:p>
          <a:p>
            <a:r>
              <a:rPr lang="en-US"/>
              <a:t>Tomorrow, we will talk more about how you can evaluate how gender-inclusive your project and organization are. It will only be a half day, so we will finish at 12.</a:t>
            </a:r>
          </a:p>
        </p:txBody>
      </p:sp>
      <p:sp>
        <p:nvSpPr>
          <p:cNvPr id="4" name="Slide Number Placeholder 3"/>
          <p:cNvSpPr>
            <a:spLocks noGrp="1"/>
          </p:cNvSpPr>
          <p:nvPr>
            <p:ph type="sldNum" sz="quarter" idx="10"/>
          </p:nvPr>
        </p:nvSpPr>
        <p:spPr/>
        <p:txBody>
          <a:bodyPr/>
          <a:lstStyle/>
          <a:p>
            <a:fld id="{DD1C51F2-D5C5-495E-B8DC-55E10876461B}" type="slidenum">
              <a:rPr lang="en-US" smtClean="0"/>
              <a:t>66</a:t>
            </a:fld>
            <a:endParaRPr lang="en-US"/>
          </a:p>
        </p:txBody>
      </p:sp>
    </p:spTree>
    <p:extLst>
      <p:ext uri="{BB962C8B-B14F-4D97-AF65-F5344CB8AC3E}">
        <p14:creationId xmlns:p14="http://schemas.microsoft.com/office/powerpoint/2010/main" val="5895886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is important to evaluate how successful your project is in including gender issues. How might you do this?</a:t>
            </a:r>
          </a:p>
        </p:txBody>
      </p:sp>
      <p:sp>
        <p:nvSpPr>
          <p:cNvPr id="4" name="Slide Number Placeholder 3"/>
          <p:cNvSpPr>
            <a:spLocks noGrp="1"/>
          </p:cNvSpPr>
          <p:nvPr>
            <p:ph type="sldNum" sz="quarter" idx="10"/>
          </p:nvPr>
        </p:nvSpPr>
        <p:spPr/>
        <p:txBody>
          <a:bodyPr/>
          <a:lstStyle/>
          <a:p>
            <a:fld id="{DD1C51F2-D5C5-495E-B8DC-55E10876461B}" type="slidenum">
              <a:rPr lang="en-US" smtClean="0"/>
              <a:t>67</a:t>
            </a:fld>
            <a:endParaRPr lang="en-US"/>
          </a:p>
        </p:txBody>
      </p:sp>
    </p:spTree>
    <p:extLst>
      <p:ext uri="{BB962C8B-B14F-4D97-AF65-F5344CB8AC3E}">
        <p14:creationId xmlns:p14="http://schemas.microsoft.com/office/powerpoint/2010/main" val="39336657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briefly go over ways to evaluate your project’s effectiveness. This is a big topic! We do not want to make this confusing – we want to present you with an overview of ways to evaluate your work. This is just to help you understand what types of evaluation approaches exist and to give basic information about them.  IUCN Netherlands will work with you to develop an evaluation approach.</a:t>
            </a:r>
          </a:p>
          <a:p>
            <a:endParaRPr lang="en-US"/>
          </a:p>
          <a:p>
            <a:r>
              <a:rPr lang="en-US"/>
              <a:t>First, you can measure your performance by indicators. Indicators are ways to demonstrate that your project is accomplishing specific goals. You need to be able to measure these indicators.</a:t>
            </a:r>
          </a:p>
        </p:txBody>
      </p:sp>
      <p:sp>
        <p:nvSpPr>
          <p:cNvPr id="4" name="Slide Number Placeholder 3"/>
          <p:cNvSpPr>
            <a:spLocks noGrp="1"/>
          </p:cNvSpPr>
          <p:nvPr>
            <p:ph type="sldNum" sz="quarter" idx="10"/>
          </p:nvPr>
        </p:nvSpPr>
        <p:spPr/>
        <p:txBody>
          <a:bodyPr/>
          <a:lstStyle/>
          <a:p>
            <a:fld id="{DD1C51F2-D5C5-495E-B8DC-55E10876461B}" type="slidenum">
              <a:rPr lang="en-US" smtClean="0"/>
              <a:t>68</a:t>
            </a:fld>
            <a:endParaRPr lang="en-US"/>
          </a:p>
        </p:txBody>
      </p:sp>
    </p:spTree>
    <p:extLst>
      <p:ext uri="{BB962C8B-B14F-4D97-AF65-F5344CB8AC3E}">
        <p14:creationId xmlns:p14="http://schemas.microsoft.com/office/powerpoint/2010/main" val="375243881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example, if your goal is to have “more women’s participation in project activities,” one indicator could be: “By the end of 2018, project meetings will have at least 45% female participants.” You can measure this by looking at attendance records. Other examples might include the number of women who have improved incomes – you can measure this from interviews or surveys on income levels.</a:t>
            </a:r>
          </a:p>
          <a:p>
            <a:endParaRPr lang="en-US"/>
          </a:p>
          <a:p>
            <a:r>
              <a:rPr lang="en-US"/>
              <a:t>Another example is the number of women who are in decision-making positions – you can measure this from a committee membership list, for example.</a:t>
            </a:r>
          </a:p>
        </p:txBody>
      </p:sp>
      <p:sp>
        <p:nvSpPr>
          <p:cNvPr id="4" name="Slide Number Placeholder 3"/>
          <p:cNvSpPr>
            <a:spLocks noGrp="1"/>
          </p:cNvSpPr>
          <p:nvPr>
            <p:ph type="sldNum" sz="quarter" idx="10"/>
          </p:nvPr>
        </p:nvSpPr>
        <p:spPr/>
        <p:txBody>
          <a:bodyPr/>
          <a:lstStyle/>
          <a:p>
            <a:fld id="{DD1C51F2-D5C5-495E-B8DC-55E10876461B}" type="slidenum">
              <a:rPr lang="en-US" smtClean="0"/>
              <a:t>69</a:t>
            </a:fld>
            <a:endParaRPr lang="en-US"/>
          </a:p>
        </p:txBody>
      </p:sp>
    </p:spTree>
    <p:extLst>
      <p:ext uri="{BB962C8B-B14F-4D97-AF65-F5344CB8AC3E}">
        <p14:creationId xmlns:p14="http://schemas.microsoft.com/office/powerpoint/2010/main" val="14305701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can also have indicators about perceptions. For example, if your goal is that “women feel more empowered to participate in activities” your indicator might be something like “15% more women feel confident that their ideas are listened to, compared to when the project first started.” You can measure this from interview surveys.</a:t>
            </a:r>
          </a:p>
          <a:p>
            <a:endParaRPr lang="en-US"/>
          </a:p>
          <a:p>
            <a:r>
              <a:rPr lang="en-US"/>
              <a:t>Assessing gender with indicators requires “sex or gender disaggregated data.” So, you need information on women and on men. </a:t>
            </a:r>
          </a:p>
          <a:p>
            <a:endParaRPr lang="en-US"/>
          </a:p>
          <a:p>
            <a:r>
              <a:rPr lang="en-US"/>
              <a:t>For example, if you only collect information on # of participants in your meetings, you can say “we had 50 participants at the last meeting.” But this does not tell us anything about gender!</a:t>
            </a:r>
          </a:p>
          <a:p>
            <a:endParaRPr lang="en-US"/>
          </a:p>
          <a:p>
            <a:r>
              <a:rPr lang="en-US"/>
              <a:t>So, if you collect information on participant gender, you can say, “We had 38 men and 12 women participante in our last meeting.” This is more useful for gender assessments!</a:t>
            </a:r>
          </a:p>
          <a:p>
            <a:endParaRPr lang="en-US"/>
          </a:p>
          <a:p>
            <a:r>
              <a:rPr lang="en-US"/>
              <a:t>So, when collecting information on participants, be sure to collect information on gender and other important characteristics, such as age, occupation, or – if relevant – ethnic group and religion.</a:t>
            </a:r>
          </a:p>
        </p:txBody>
      </p:sp>
      <p:sp>
        <p:nvSpPr>
          <p:cNvPr id="4" name="Slide Number Placeholder 3"/>
          <p:cNvSpPr>
            <a:spLocks noGrp="1"/>
          </p:cNvSpPr>
          <p:nvPr>
            <p:ph type="sldNum" sz="quarter" idx="10"/>
          </p:nvPr>
        </p:nvSpPr>
        <p:spPr/>
        <p:txBody>
          <a:bodyPr/>
          <a:lstStyle/>
          <a:p>
            <a:fld id="{DD1C51F2-D5C5-495E-B8DC-55E10876461B}" type="slidenum">
              <a:rPr lang="en-US" smtClean="0"/>
              <a:t>70</a:t>
            </a:fld>
            <a:endParaRPr lang="en-US"/>
          </a:p>
        </p:txBody>
      </p:sp>
    </p:spTree>
    <p:extLst>
      <p:ext uri="{BB962C8B-B14F-4D97-AF65-F5344CB8AC3E}">
        <p14:creationId xmlns:p14="http://schemas.microsoft.com/office/powerpoint/2010/main" val="39378563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also more open approaches for evaluation.  With indicators, you develop indicators and measure them – but this means you only observe some of your project’s impacts. You will only measure the impacts that you expect to happen. You will not be able to measure unexpected impacts very well, because you probably did think to develop indicators for these impacts – because they are unexpected!</a:t>
            </a:r>
          </a:p>
          <a:p>
            <a:endParaRPr lang="en-US"/>
          </a:p>
          <a:p>
            <a:r>
              <a:rPr lang="en-US"/>
              <a:t>Also, with indicators, you might not collect information that explains </a:t>
            </a:r>
            <a:r>
              <a:rPr lang="en-US" i="1"/>
              <a:t>why</a:t>
            </a:r>
            <a:r>
              <a:rPr lang="en-US" i="0"/>
              <a:t> you project had an impact.</a:t>
            </a:r>
            <a:endParaRPr lang="en-US"/>
          </a:p>
          <a:p>
            <a:endParaRPr lang="en-US"/>
          </a:p>
          <a:p>
            <a:r>
              <a:rPr lang="en-US"/>
              <a:t>With other approaches to evaluation, you can collect more information on unexpected outcomes and you can better understand the reasons why your project had certain impacts.</a:t>
            </a:r>
          </a:p>
        </p:txBody>
      </p:sp>
      <p:sp>
        <p:nvSpPr>
          <p:cNvPr id="4" name="Slide Number Placeholder 3"/>
          <p:cNvSpPr>
            <a:spLocks noGrp="1"/>
          </p:cNvSpPr>
          <p:nvPr>
            <p:ph type="sldNum" sz="quarter" idx="10"/>
          </p:nvPr>
        </p:nvSpPr>
        <p:spPr/>
        <p:txBody>
          <a:bodyPr/>
          <a:lstStyle/>
          <a:p>
            <a:fld id="{DD1C51F2-D5C5-495E-B8DC-55E10876461B}" type="slidenum">
              <a:rPr lang="en-US" smtClean="0"/>
              <a:t>71</a:t>
            </a:fld>
            <a:endParaRPr lang="en-US"/>
          </a:p>
        </p:txBody>
      </p:sp>
    </p:spTree>
    <p:extLst>
      <p:ext uri="{BB962C8B-B14F-4D97-AF65-F5344CB8AC3E}">
        <p14:creationId xmlns:p14="http://schemas.microsoft.com/office/powerpoint/2010/main" val="42471837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Outcome Harvesting is one of these approaches. You document changes that have happened in your project communities over time. Then, you work backward to assess how these changes could be linked to your project’s work. </a:t>
            </a:r>
          </a:p>
        </p:txBody>
      </p:sp>
      <p:sp>
        <p:nvSpPr>
          <p:cNvPr id="4" name="Slide Number Placeholder 3"/>
          <p:cNvSpPr>
            <a:spLocks noGrp="1"/>
          </p:cNvSpPr>
          <p:nvPr>
            <p:ph type="sldNum" sz="quarter" idx="10"/>
          </p:nvPr>
        </p:nvSpPr>
        <p:spPr/>
        <p:txBody>
          <a:bodyPr/>
          <a:lstStyle/>
          <a:p>
            <a:fld id="{DD1C51F2-D5C5-495E-B8DC-55E10876461B}" type="slidenum">
              <a:rPr lang="en-US" smtClean="0"/>
              <a:t>72</a:t>
            </a:fld>
            <a:endParaRPr lang="en-US"/>
          </a:p>
        </p:txBody>
      </p:sp>
    </p:spTree>
    <p:extLst>
      <p:ext uri="{BB962C8B-B14F-4D97-AF65-F5344CB8AC3E}">
        <p14:creationId xmlns:p14="http://schemas.microsoft.com/office/powerpoint/2010/main" val="24593177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approach is the Most Significant changes approach.  You learn about the impacts of your project from listening to people’s stories about their experiences. Yin Yin has recently used this to evaluate impact of a Point B program – she will explain more about it to you.</a:t>
            </a:r>
          </a:p>
        </p:txBody>
      </p:sp>
      <p:sp>
        <p:nvSpPr>
          <p:cNvPr id="4" name="Slide Number Placeholder 3"/>
          <p:cNvSpPr>
            <a:spLocks noGrp="1"/>
          </p:cNvSpPr>
          <p:nvPr>
            <p:ph type="sldNum" sz="quarter" idx="10"/>
          </p:nvPr>
        </p:nvSpPr>
        <p:spPr/>
        <p:txBody>
          <a:bodyPr/>
          <a:lstStyle/>
          <a:p>
            <a:fld id="{DD1C51F2-D5C5-495E-B8DC-55E10876461B}" type="slidenum">
              <a:rPr lang="en-US" smtClean="0"/>
              <a:t>73</a:t>
            </a:fld>
            <a:endParaRPr lang="en-US"/>
          </a:p>
        </p:txBody>
      </p:sp>
    </p:spTree>
    <p:extLst>
      <p:ext uri="{BB962C8B-B14F-4D97-AF65-F5344CB8AC3E}">
        <p14:creationId xmlns:p14="http://schemas.microsoft.com/office/powerpoint/2010/main" val="1257975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strongest evaluation will use these 2 types of approaches together. The indicators can give an easily measured idea of how the project is succeeding at meeting its goals; the more open evaluations are better for providing explanations for the impacts of the project, and for understanding unexpected impacts.  Using both together, you can get a more complete idea of how your project is doing.</a:t>
            </a:r>
          </a:p>
        </p:txBody>
      </p:sp>
      <p:sp>
        <p:nvSpPr>
          <p:cNvPr id="4" name="Slide Number Placeholder 3"/>
          <p:cNvSpPr>
            <a:spLocks noGrp="1"/>
          </p:cNvSpPr>
          <p:nvPr>
            <p:ph type="sldNum" sz="quarter" idx="10"/>
          </p:nvPr>
        </p:nvSpPr>
        <p:spPr/>
        <p:txBody>
          <a:bodyPr/>
          <a:lstStyle/>
          <a:p>
            <a:fld id="{DD1C51F2-D5C5-495E-B8DC-55E10876461B}" type="slidenum">
              <a:rPr lang="en-US" smtClean="0"/>
              <a:t>74</a:t>
            </a:fld>
            <a:endParaRPr lang="en-US"/>
          </a:p>
        </p:txBody>
      </p:sp>
    </p:spTree>
    <p:extLst>
      <p:ext uri="{BB962C8B-B14F-4D97-AF65-F5344CB8AC3E}">
        <p14:creationId xmlns:p14="http://schemas.microsoft.com/office/powerpoint/2010/main" val="13403184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am not so familiar with Myanmar’s legal framework for gender. I found this report to be very useful – “Gender Equality and Women’s Rights in Myanmar – a situation analysis.” We will distribute this to you by email later.</a:t>
            </a:r>
          </a:p>
          <a:p>
            <a:endParaRPr lang="en-US"/>
          </a:p>
          <a:p>
            <a:r>
              <a:rPr lang="en-US"/>
              <a:t>The Myanmar constitution guarantees all persons equal rights and equal legal protection, and does not discriminate against any Myanmar citizen on the basis of sex.</a:t>
            </a:r>
          </a:p>
          <a:p>
            <a:endParaRPr lang="en-US"/>
          </a:p>
          <a:p>
            <a:r>
              <a:rPr lang="en-US"/>
              <a:t>However, many believe that women do not need additional legal rights and protection in Myanmar, and that there is no need for a legal definition of “discrimination against women” in national legislation.</a:t>
            </a:r>
          </a:p>
        </p:txBody>
      </p:sp>
      <p:sp>
        <p:nvSpPr>
          <p:cNvPr id="4" name="Slide Number Placeholder 3"/>
          <p:cNvSpPr>
            <a:spLocks noGrp="1"/>
          </p:cNvSpPr>
          <p:nvPr>
            <p:ph type="sldNum" sz="quarter" idx="10"/>
          </p:nvPr>
        </p:nvSpPr>
        <p:spPr/>
        <p:txBody>
          <a:bodyPr/>
          <a:lstStyle/>
          <a:p>
            <a:fld id="{DD1C51F2-D5C5-495E-B8DC-55E10876461B}" type="slidenum">
              <a:rPr lang="en-US" smtClean="0"/>
              <a:t>75</a:t>
            </a:fld>
            <a:endParaRPr lang="en-US"/>
          </a:p>
        </p:txBody>
      </p:sp>
    </p:spTree>
    <p:extLst>
      <p:ext uri="{BB962C8B-B14F-4D97-AF65-F5344CB8AC3E}">
        <p14:creationId xmlns:p14="http://schemas.microsoft.com/office/powerpoint/2010/main" val="23521164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However, an international committee on gender equality has concerns about gender equality in Myanmar’s legal framework.</a:t>
            </a:r>
          </a:p>
          <a:p>
            <a:endParaRPr lang="en-US"/>
          </a:p>
          <a:p>
            <a:r>
              <a:rPr lang="en-US"/>
              <a:t>For example, even though the constitution says: [Read 1</a:t>
            </a:r>
            <a:r>
              <a:rPr lang="en-US" baseline="30000"/>
              <a:t>st</a:t>
            </a:r>
            <a:r>
              <a:rPr lang="en-US"/>
              <a:t> paragraph],</a:t>
            </a:r>
          </a:p>
          <a:p>
            <a:endParaRPr lang="en-US"/>
          </a:p>
          <a:p>
            <a:r>
              <a:rPr lang="en-US"/>
              <a:t>It also says: [Read 2</a:t>
            </a:r>
            <a:r>
              <a:rPr lang="en-US" baseline="30000"/>
              <a:t>nd</a:t>
            </a:r>
            <a:r>
              <a:rPr lang="en-US"/>
              <a:t> paragraph]</a:t>
            </a:r>
          </a:p>
        </p:txBody>
      </p:sp>
      <p:sp>
        <p:nvSpPr>
          <p:cNvPr id="4" name="Slide Number Placeholder 3"/>
          <p:cNvSpPr>
            <a:spLocks noGrp="1"/>
          </p:cNvSpPr>
          <p:nvPr>
            <p:ph type="sldNum" sz="quarter" idx="10"/>
          </p:nvPr>
        </p:nvSpPr>
        <p:spPr/>
        <p:txBody>
          <a:bodyPr/>
          <a:lstStyle/>
          <a:p>
            <a:fld id="{DD1C51F2-D5C5-495E-B8DC-55E10876461B}" type="slidenum">
              <a:rPr lang="en-US" smtClean="0"/>
              <a:t>76</a:t>
            </a:fld>
            <a:endParaRPr lang="en-US"/>
          </a:p>
        </p:txBody>
      </p:sp>
    </p:spTree>
    <p:extLst>
      <p:ext uri="{BB962C8B-B14F-4D97-AF65-F5344CB8AC3E}">
        <p14:creationId xmlns:p14="http://schemas.microsoft.com/office/powerpoint/2010/main" val="26375626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Looking at some international rankings of Myanmar, in terms of gender equality, it appears that, while Myanmar is not the worst country for gender equality, it has not made as much progress as many other countries. This demonstrates a need for improved gender equality in many sectors.</a:t>
            </a:r>
          </a:p>
          <a:p>
            <a:endParaRPr lang="en-US"/>
          </a:p>
          <a:p>
            <a:r>
              <a:rPr lang="en-US"/>
              <a:t>To help achieve this, there is the National Strategic Plan for the Advancement of Women. This outlines a plan for improving gender equality.</a:t>
            </a:r>
          </a:p>
          <a:p>
            <a:endParaRPr lang="en-US"/>
          </a:p>
          <a:p>
            <a:r>
              <a:rPr lang="en-US"/>
              <a:t>To implement this, the Myanmar National Committee for Women’s Affairs was formed – it is a collaboration across ministries.</a:t>
            </a:r>
          </a:p>
          <a:p>
            <a:endParaRPr lang="en-US"/>
          </a:p>
          <a:p>
            <a:r>
              <a:rPr lang="en-US"/>
              <a:t>The NGO Myanmar Women’s Affairs Federation links the National Committee to various local and international NGOs. </a:t>
            </a:r>
          </a:p>
        </p:txBody>
      </p:sp>
      <p:sp>
        <p:nvSpPr>
          <p:cNvPr id="4" name="Slide Number Placeholder 3"/>
          <p:cNvSpPr>
            <a:spLocks noGrp="1"/>
          </p:cNvSpPr>
          <p:nvPr>
            <p:ph type="sldNum" sz="quarter" idx="10"/>
          </p:nvPr>
        </p:nvSpPr>
        <p:spPr/>
        <p:txBody>
          <a:bodyPr/>
          <a:lstStyle/>
          <a:p>
            <a:fld id="{DD1C51F2-D5C5-495E-B8DC-55E10876461B}" type="slidenum">
              <a:rPr lang="en-US" smtClean="0"/>
              <a:t>77</a:t>
            </a:fld>
            <a:endParaRPr lang="en-US"/>
          </a:p>
        </p:txBody>
      </p:sp>
    </p:spTree>
    <p:extLst>
      <p:ext uri="{BB962C8B-B14F-4D97-AF65-F5344CB8AC3E}">
        <p14:creationId xmlns:p14="http://schemas.microsoft.com/office/powerpoint/2010/main" val="41542659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recommendations in this report include: [read list]</a:t>
            </a:r>
          </a:p>
          <a:p>
            <a:endParaRPr lang="en-US"/>
          </a:p>
          <a:p>
            <a:r>
              <a:rPr lang="en-US"/>
              <a:t>So, in mainstreaming gender in your projects and communities, you are in alignment with these recommendations, as well as with national and international plans and agreements to promote gender equality.</a:t>
            </a:r>
          </a:p>
        </p:txBody>
      </p:sp>
      <p:sp>
        <p:nvSpPr>
          <p:cNvPr id="4" name="Slide Number Placeholder 3"/>
          <p:cNvSpPr>
            <a:spLocks noGrp="1"/>
          </p:cNvSpPr>
          <p:nvPr>
            <p:ph type="sldNum" sz="quarter" idx="10"/>
          </p:nvPr>
        </p:nvSpPr>
        <p:spPr/>
        <p:txBody>
          <a:bodyPr/>
          <a:lstStyle/>
          <a:p>
            <a:fld id="{DD1C51F2-D5C5-495E-B8DC-55E10876461B}" type="slidenum">
              <a:rPr lang="en-US" smtClean="0"/>
              <a:t>78</a:t>
            </a:fld>
            <a:endParaRPr lang="en-US"/>
          </a:p>
        </p:txBody>
      </p:sp>
    </p:spTree>
    <p:extLst>
      <p:ext uri="{BB962C8B-B14F-4D97-AF65-F5344CB8AC3E}">
        <p14:creationId xmlns:p14="http://schemas.microsoft.com/office/powerpoint/2010/main" val="31053795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almost finished! As I have mentioned, we will distribute resources that you can refer to.</a:t>
            </a:r>
          </a:p>
          <a:p>
            <a:endParaRPr lang="en-US"/>
          </a:p>
          <a:p>
            <a:r>
              <a:rPr lang="en-US"/>
              <a:t>There are also many resources online, and I encourage you to search for them.</a:t>
            </a:r>
          </a:p>
          <a:p>
            <a:endParaRPr lang="en-US"/>
          </a:p>
          <a:p>
            <a:r>
              <a:rPr lang="en-US"/>
              <a:t>If you need help developing research tools, your local university might have expertise – especially the social science departments (anthropology, geography)</a:t>
            </a:r>
          </a:p>
          <a:p>
            <a:endParaRPr lang="en-US"/>
          </a:p>
          <a:p>
            <a:r>
              <a:rPr lang="en-US"/>
              <a:t>You can also contact organizations and projects who work on gender as their main focus. For example, we met with the Mon Women Organization when we were developing this training to learn from their experiences.</a:t>
            </a:r>
          </a:p>
        </p:txBody>
      </p:sp>
      <p:sp>
        <p:nvSpPr>
          <p:cNvPr id="4" name="Slide Number Placeholder 3"/>
          <p:cNvSpPr>
            <a:spLocks noGrp="1"/>
          </p:cNvSpPr>
          <p:nvPr>
            <p:ph type="sldNum" sz="quarter" idx="10"/>
          </p:nvPr>
        </p:nvSpPr>
        <p:spPr/>
        <p:txBody>
          <a:bodyPr/>
          <a:lstStyle/>
          <a:p>
            <a:fld id="{DD1C51F2-D5C5-495E-B8DC-55E10876461B}" type="slidenum">
              <a:rPr lang="en-US" smtClean="0"/>
              <a:t>79</a:t>
            </a:fld>
            <a:endParaRPr lang="en-US"/>
          </a:p>
        </p:txBody>
      </p:sp>
    </p:spTree>
    <p:extLst>
      <p:ext uri="{BB962C8B-B14F-4D97-AF65-F5344CB8AC3E}">
        <p14:creationId xmlns:p14="http://schemas.microsoft.com/office/powerpoint/2010/main" val="18451505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would like to ask you to fill out the same survey you filled out at the beginning of this workshop.</a:t>
            </a:r>
          </a:p>
          <a:p>
            <a:endParaRPr lang="en-US"/>
          </a:p>
          <a:p>
            <a:r>
              <a:rPr lang="en-US"/>
              <a:t>Now, can some of you share with us the most interesting or important thing you learned from this training?</a:t>
            </a:r>
          </a:p>
        </p:txBody>
      </p:sp>
      <p:sp>
        <p:nvSpPr>
          <p:cNvPr id="4" name="Slide Number Placeholder 3"/>
          <p:cNvSpPr>
            <a:spLocks noGrp="1"/>
          </p:cNvSpPr>
          <p:nvPr>
            <p:ph type="sldNum" sz="quarter" idx="10"/>
          </p:nvPr>
        </p:nvSpPr>
        <p:spPr/>
        <p:txBody>
          <a:bodyPr/>
          <a:lstStyle/>
          <a:p>
            <a:fld id="{DD1C51F2-D5C5-495E-B8DC-55E10876461B}" type="slidenum">
              <a:rPr lang="en-US" smtClean="0"/>
              <a:t>80</a:t>
            </a:fld>
            <a:endParaRPr lang="en-US"/>
          </a:p>
        </p:txBody>
      </p:sp>
    </p:spTree>
    <p:extLst>
      <p:ext uri="{BB962C8B-B14F-4D97-AF65-F5344CB8AC3E}">
        <p14:creationId xmlns:p14="http://schemas.microsoft.com/office/powerpoint/2010/main" val="14530002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our final activity, we will make our own pledges or commitments to how we can promote gender inclusion – either in our organization, project, or natural resource management. Come up with 1 idea (although you can also come up with more ideas for your own personal development!). </a:t>
            </a:r>
          </a:p>
          <a:p>
            <a:endParaRPr lang="en-US"/>
          </a:p>
          <a:p>
            <a:r>
              <a:rPr lang="en-US"/>
              <a:t>[5 minutes to write down]</a:t>
            </a:r>
          </a:p>
          <a:p>
            <a:endParaRPr lang="en-US"/>
          </a:p>
          <a:p>
            <a:r>
              <a:rPr lang="en-US"/>
              <a:t>Could we have some volunteers share their pledges?</a:t>
            </a:r>
          </a:p>
        </p:txBody>
      </p:sp>
      <p:sp>
        <p:nvSpPr>
          <p:cNvPr id="4" name="Slide Number Placeholder 3"/>
          <p:cNvSpPr>
            <a:spLocks noGrp="1"/>
          </p:cNvSpPr>
          <p:nvPr>
            <p:ph type="sldNum" sz="quarter" idx="10"/>
          </p:nvPr>
        </p:nvSpPr>
        <p:spPr/>
        <p:txBody>
          <a:bodyPr/>
          <a:lstStyle/>
          <a:p>
            <a:fld id="{DD1C51F2-D5C5-495E-B8DC-55E10876461B}" type="slidenum">
              <a:rPr lang="en-US" smtClean="0"/>
              <a:t>81</a:t>
            </a:fld>
            <a:endParaRPr lang="en-US"/>
          </a:p>
        </p:txBody>
      </p:sp>
    </p:spTree>
    <p:extLst>
      <p:ext uri="{BB962C8B-B14F-4D97-AF65-F5344CB8AC3E}">
        <p14:creationId xmlns:p14="http://schemas.microsoft.com/office/powerpoint/2010/main" val="1824938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08130-881B-447A-BFCA-93B5585D59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3AF1CB-F49A-4950-BF9D-AC9E52173D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2987C5-0334-40FB-9B22-721CB78DDA14}"/>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5" name="Footer Placeholder 4">
            <a:extLst>
              <a:ext uri="{FF2B5EF4-FFF2-40B4-BE49-F238E27FC236}">
                <a16:creationId xmlns:a16="http://schemas.microsoft.com/office/drawing/2014/main" id="{A3753D43-6578-44FD-99E3-5D4E51D772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8414D8-D540-4E18-A7A2-B22A60F8289B}"/>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228480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C6F34-D7E3-42E7-BE45-62614F3590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2689DD-6204-4F55-A0B6-CB7E0EA9129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70192-1799-40DB-B1FE-8C5B2EF0F49F}"/>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5" name="Footer Placeholder 4">
            <a:extLst>
              <a:ext uri="{FF2B5EF4-FFF2-40B4-BE49-F238E27FC236}">
                <a16:creationId xmlns:a16="http://schemas.microsoft.com/office/drawing/2014/main" id="{90A68ECB-312B-46D6-BB7F-CE3702CB4C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0EB3EA-8263-439C-85BC-DD46A19ED5D6}"/>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3289025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055C9-AE2E-4EBC-BF0A-1C5E289F7B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033DF0-F614-478B-B4C7-B3D73D8941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A576BAC-F5FB-4677-A57F-1DB066CCDDC9}"/>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5" name="Footer Placeholder 4">
            <a:extLst>
              <a:ext uri="{FF2B5EF4-FFF2-40B4-BE49-F238E27FC236}">
                <a16:creationId xmlns:a16="http://schemas.microsoft.com/office/drawing/2014/main" id="{BF8F7946-8318-49F2-8D40-0D56BBB902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099788-FB70-4874-93FF-62DFA19407A3}"/>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194401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305D6-2490-40D6-8C2A-062EBDBC9F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787232-53A9-4B73-91C4-EE149A3B0E6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6A7709-7629-45C3-9F27-EED67999926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EB769F-703A-45A6-9834-B1855513903A}"/>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6" name="Footer Placeholder 5">
            <a:extLst>
              <a:ext uri="{FF2B5EF4-FFF2-40B4-BE49-F238E27FC236}">
                <a16:creationId xmlns:a16="http://schemas.microsoft.com/office/drawing/2014/main" id="{DA2F0A9B-C641-4403-9CBC-624AA6D067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9514A8-106B-430F-95DB-1C987C0A6E26}"/>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3069712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DBDC4-E24A-4486-85C7-174DABAA7B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C838B2A-6255-4245-98FB-38FBBA0D7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7F43234-5914-4072-839A-84744279DED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945CCE-9201-4928-A65A-0CC9F72447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16FD651-34F5-4861-84E7-7840734069F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F4A6A7-7FD5-43D4-8719-44A5062CF941}"/>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8" name="Footer Placeholder 7">
            <a:extLst>
              <a:ext uri="{FF2B5EF4-FFF2-40B4-BE49-F238E27FC236}">
                <a16:creationId xmlns:a16="http://schemas.microsoft.com/office/drawing/2014/main" id="{C3144457-66A5-4E91-9CAC-C9E0C7DE14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965953-D582-4FFF-9803-52A18773720C}"/>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415546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B0C05-8DAD-4C88-9AEF-67C642DE9A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A02011-142C-4ABC-B43A-90AFFEA964E7}"/>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4" name="Footer Placeholder 3">
            <a:extLst>
              <a:ext uri="{FF2B5EF4-FFF2-40B4-BE49-F238E27FC236}">
                <a16:creationId xmlns:a16="http://schemas.microsoft.com/office/drawing/2014/main" id="{0DFE3F70-341A-43E3-A898-7085DA10EF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2FFDE2-3421-4B32-8917-A86945F32661}"/>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1105147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D8B322-2086-46D5-94CC-488BFAABE515}"/>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3" name="Footer Placeholder 2">
            <a:extLst>
              <a:ext uri="{FF2B5EF4-FFF2-40B4-BE49-F238E27FC236}">
                <a16:creationId xmlns:a16="http://schemas.microsoft.com/office/drawing/2014/main" id="{1AD8F7F5-F316-4F8D-9FAD-765090FEA0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96824A-E20E-4B15-8054-E485BD148E08}"/>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1360780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35751-870C-4890-99AA-FC0F3F46BE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01AD75-5EED-4F03-88E0-BEF94EFE82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BEAC10-E4A4-4DC7-BADC-38E56BB5A7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6BDF5E8-0385-4885-8AAB-E29F81E56512}"/>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6" name="Footer Placeholder 5">
            <a:extLst>
              <a:ext uri="{FF2B5EF4-FFF2-40B4-BE49-F238E27FC236}">
                <a16:creationId xmlns:a16="http://schemas.microsoft.com/office/drawing/2014/main" id="{A473E47B-3BCA-4D42-9A89-6C4B8C135B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71BE4B-F682-4D82-A4A2-90106039D20F}"/>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1919849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A3239-EBA8-48A7-ACB0-D48F749067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96809F-12EC-44EE-B8C0-E334BA26A1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67FEC6-9B37-4B1E-9076-199BE5E783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F0B3E4-7768-44CE-AF57-C301D846605F}"/>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6" name="Footer Placeholder 5">
            <a:extLst>
              <a:ext uri="{FF2B5EF4-FFF2-40B4-BE49-F238E27FC236}">
                <a16:creationId xmlns:a16="http://schemas.microsoft.com/office/drawing/2014/main" id="{D1876952-FE37-491E-A1C8-C7850136BD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CF804C-C19D-4FBC-A073-B8F5F149C873}"/>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1735113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C822A-E197-4115-AAD9-72848C0A70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64FB5B-1ADC-4D8D-AD8A-5D8AD459F57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5430A9-DEA6-4808-85B9-8C4BE2F22504}"/>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5" name="Footer Placeholder 4">
            <a:extLst>
              <a:ext uri="{FF2B5EF4-FFF2-40B4-BE49-F238E27FC236}">
                <a16:creationId xmlns:a16="http://schemas.microsoft.com/office/drawing/2014/main" id="{0E06F1BB-02F2-4910-8E7A-FC132BB4FE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CC610E-7BDC-483A-A0E1-E9B300447E46}"/>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2753911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747F98-D7DC-4766-9EC5-4739A2E0F8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BA6C23-599B-4FF0-B28F-3691427E06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A0E6F-F751-4D9C-B39A-5AEBB13692E7}"/>
              </a:ext>
            </a:extLst>
          </p:cNvPr>
          <p:cNvSpPr>
            <a:spLocks noGrp="1"/>
          </p:cNvSpPr>
          <p:nvPr>
            <p:ph type="dt" sz="half" idx="10"/>
          </p:nvPr>
        </p:nvSpPr>
        <p:spPr/>
        <p:txBody>
          <a:bodyPr/>
          <a:lstStyle/>
          <a:p>
            <a:fld id="{96D90E1F-9771-4021-83F7-6A3AA40215A5}" type="datetimeFigureOut">
              <a:rPr lang="en-US" smtClean="0"/>
              <a:t>3/8/2019</a:t>
            </a:fld>
            <a:endParaRPr lang="en-US"/>
          </a:p>
        </p:txBody>
      </p:sp>
      <p:sp>
        <p:nvSpPr>
          <p:cNvPr id="5" name="Footer Placeholder 4">
            <a:extLst>
              <a:ext uri="{FF2B5EF4-FFF2-40B4-BE49-F238E27FC236}">
                <a16:creationId xmlns:a16="http://schemas.microsoft.com/office/drawing/2014/main" id="{8AEC9956-F420-41CF-8ECE-D6D1FDBAF1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C08159-F6F3-4643-B941-820A315AD37E}"/>
              </a:ext>
            </a:extLst>
          </p:cNvPr>
          <p:cNvSpPr>
            <a:spLocks noGrp="1"/>
          </p:cNvSpPr>
          <p:nvPr>
            <p:ph type="sldNum" sz="quarter" idx="12"/>
          </p:nvPr>
        </p:nvSpPr>
        <p:spPr/>
        <p:txBody>
          <a:bodyPr/>
          <a:lstStyle/>
          <a:p>
            <a:fld id="{FEF2CF49-86AD-40F6-BE8C-33EA69D99974}" type="slidenum">
              <a:rPr lang="en-US" smtClean="0"/>
              <a:t>‹#›</a:t>
            </a:fld>
            <a:endParaRPr lang="en-US"/>
          </a:p>
        </p:txBody>
      </p:sp>
    </p:spTree>
    <p:extLst>
      <p:ext uri="{BB962C8B-B14F-4D97-AF65-F5344CB8AC3E}">
        <p14:creationId xmlns:p14="http://schemas.microsoft.com/office/powerpoint/2010/main" val="1651350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55F4E9-2687-4A7E-8E01-BCCC428EE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53D5AF-CACA-41B9-BD8D-7AC82F8E56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CD26E9-15B4-4660-8FBD-D13BA4F969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90E1F-9771-4021-83F7-6A3AA40215A5}" type="datetimeFigureOut">
              <a:rPr lang="en-US" smtClean="0"/>
              <a:t>3/8/2019</a:t>
            </a:fld>
            <a:endParaRPr lang="en-US"/>
          </a:p>
        </p:txBody>
      </p:sp>
      <p:sp>
        <p:nvSpPr>
          <p:cNvPr id="5" name="Footer Placeholder 4">
            <a:extLst>
              <a:ext uri="{FF2B5EF4-FFF2-40B4-BE49-F238E27FC236}">
                <a16:creationId xmlns:a16="http://schemas.microsoft.com/office/drawing/2014/main" id="{BD06BB27-EB79-4D4E-A433-7303D11F43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114A54E-EBAA-409C-BD78-34174CE05D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2CF49-86AD-40F6-BE8C-33EA69D99974}" type="slidenum">
              <a:rPr lang="en-US" smtClean="0"/>
              <a:t>‹#›</a:t>
            </a:fld>
            <a:endParaRPr lang="en-US"/>
          </a:p>
        </p:txBody>
      </p:sp>
    </p:spTree>
    <p:extLst>
      <p:ext uri="{BB962C8B-B14F-4D97-AF65-F5344CB8AC3E}">
        <p14:creationId xmlns:p14="http://schemas.microsoft.com/office/powerpoint/2010/main" val="1109350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1.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1.svg"/></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1.svg"/></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4.sv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slides/_rels/slide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6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70.sv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svg"/><Relationship Id="rId2" Type="http://schemas.openxmlformats.org/officeDocument/2006/relationships/notesSlide" Target="../notesSlides/notesSlide61.xml"/><Relationship Id="rId16" Type="http://schemas.openxmlformats.org/officeDocument/2006/relationships/image" Target="../media/image78.svg"/><Relationship Id="rId1" Type="http://schemas.openxmlformats.org/officeDocument/2006/relationships/slideLayout" Target="../slideLayouts/slideLayout2.xml"/><Relationship Id="rId6" Type="http://schemas.openxmlformats.org/officeDocument/2006/relationships/image" Target="../media/image68.sv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png"/><Relationship Id="rId14" Type="http://schemas.openxmlformats.org/officeDocument/2006/relationships/image" Target="../media/image76.sv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mailto:tara.whitty@gmail.com"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513B0E-9FC3-4521-9FE4-30AC711463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5" name="Title 1">
            <a:extLst>
              <a:ext uri="{FF2B5EF4-FFF2-40B4-BE49-F238E27FC236}">
                <a16:creationId xmlns:a16="http://schemas.microsoft.com/office/drawing/2014/main" id="{BE4AB5AA-439B-41DB-A33D-E75766E5A1CB}"/>
              </a:ext>
            </a:extLst>
          </p:cNvPr>
          <p:cNvSpPr txBox="1">
            <a:spLocks/>
          </p:cNvSpPr>
          <p:nvPr/>
        </p:nvSpPr>
        <p:spPr>
          <a:xfrm>
            <a:off x="130629" y="5821679"/>
            <a:ext cx="11939451" cy="935614"/>
          </a:xfrm>
          <a:prstGeom prst="rect">
            <a:avLst/>
          </a:prstGeom>
          <a:solidFill>
            <a:schemeClr val="accent6"/>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200">
                <a:solidFill>
                  <a:schemeClr val="bg1"/>
                </a:solidFill>
                <a:latin typeface="Century Gothic" panose="020B0502020202020204" pitchFamily="34" charset="0"/>
              </a:rPr>
              <a:t>training for SRJS Myanmar</a:t>
            </a:r>
          </a:p>
          <a:p>
            <a:pPr algn="r"/>
            <a:r>
              <a:rPr lang="en-US" sz="2200">
                <a:solidFill>
                  <a:schemeClr val="bg1"/>
                </a:solidFill>
                <a:latin typeface="Century Gothic" panose="020B0502020202020204" pitchFamily="34" charset="0"/>
              </a:rPr>
              <a:t>by IUCN &amp; Point B Design + Training</a:t>
            </a:r>
          </a:p>
          <a:p>
            <a:pPr algn="r"/>
            <a:r>
              <a:rPr lang="en-US" sz="2200">
                <a:solidFill>
                  <a:schemeClr val="bg1"/>
                </a:solidFill>
                <a:latin typeface="Century Gothic" panose="020B0502020202020204" pitchFamily="34" charset="0"/>
              </a:rPr>
              <a:t>February 19-23, 2018  |  Myeik</a:t>
            </a:r>
          </a:p>
        </p:txBody>
      </p:sp>
      <p:sp>
        <p:nvSpPr>
          <p:cNvPr id="5" name="Rectangle 4">
            <a:extLst>
              <a:ext uri="{FF2B5EF4-FFF2-40B4-BE49-F238E27FC236}">
                <a16:creationId xmlns:a16="http://schemas.microsoft.com/office/drawing/2014/main" id="{7D149FFC-FA87-41FE-B3C9-642E8958A936}"/>
              </a:ext>
            </a:extLst>
          </p:cNvPr>
          <p:cNvSpPr/>
          <p:nvPr/>
        </p:nvSpPr>
        <p:spPr>
          <a:xfrm>
            <a:off x="130629" y="5841962"/>
            <a:ext cx="6235700" cy="89504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solidFill>
              </a:rPr>
              <a:t>Dr. Tara Sayuri Whitty  |  IUCN</a:t>
            </a:r>
          </a:p>
          <a:p>
            <a:r>
              <a:rPr lang="en-US" sz="2400">
                <a:solidFill>
                  <a:schemeClr val="bg1"/>
                </a:solidFill>
              </a:rPr>
              <a:t>Wint Hte, Aung Naing Soe, Yin Yin  | Point B</a:t>
            </a:r>
          </a:p>
        </p:txBody>
      </p:sp>
    </p:spTree>
    <p:extLst>
      <p:ext uri="{BB962C8B-B14F-4D97-AF65-F5344CB8AC3E}">
        <p14:creationId xmlns:p14="http://schemas.microsoft.com/office/powerpoint/2010/main" val="2461108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528E83-C585-4F44-8EDD-C0150338226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5" name="Title 1">
            <a:extLst>
              <a:ext uri="{FF2B5EF4-FFF2-40B4-BE49-F238E27FC236}">
                <a16:creationId xmlns:a16="http://schemas.microsoft.com/office/drawing/2014/main" id="{BE4AB5AA-439B-41DB-A33D-E75766E5A1CB}"/>
              </a:ext>
            </a:extLst>
          </p:cNvPr>
          <p:cNvSpPr txBox="1">
            <a:spLocks/>
          </p:cNvSpPr>
          <p:nvPr/>
        </p:nvSpPr>
        <p:spPr>
          <a:xfrm>
            <a:off x="130629" y="5821679"/>
            <a:ext cx="11939451" cy="935614"/>
          </a:xfrm>
          <a:prstGeom prst="rect">
            <a:avLst/>
          </a:prstGeom>
          <a:solidFill>
            <a:schemeClr val="accent6"/>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200">
                <a:solidFill>
                  <a:schemeClr val="bg1"/>
                </a:solidFill>
                <a:latin typeface="Century Gothic" panose="020B0502020202020204" pitchFamily="34" charset="0"/>
              </a:rPr>
              <a:t>training for SRJS Myanmar</a:t>
            </a:r>
          </a:p>
          <a:p>
            <a:pPr algn="r"/>
            <a:r>
              <a:rPr lang="en-US" sz="2200">
                <a:solidFill>
                  <a:schemeClr val="bg1"/>
                </a:solidFill>
                <a:latin typeface="Century Gothic" panose="020B0502020202020204" pitchFamily="34" charset="0"/>
              </a:rPr>
              <a:t>by IUCN &amp; Point B Design + Training</a:t>
            </a:r>
          </a:p>
          <a:p>
            <a:pPr algn="r"/>
            <a:r>
              <a:rPr lang="en-US" sz="2200">
                <a:solidFill>
                  <a:schemeClr val="bg1"/>
                </a:solidFill>
                <a:latin typeface="Century Gothic" panose="020B0502020202020204" pitchFamily="34" charset="0"/>
              </a:rPr>
              <a:t>February 19-23, 2018  |  Myeik</a:t>
            </a:r>
          </a:p>
        </p:txBody>
      </p:sp>
      <p:sp>
        <p:nvSpPr>
          <p:cNvPr id="5" name="Content Placeholder 2">
            <a:extLst>
              <a:ext uri="{FF2B5EF4-FFF2-40B4-BE49-F238E27FC236}">
                <a16:creationId xmlns:a16="http://schemas.microsoft.com/office/drawing/2014/main" id="{4E895F23-6EE8-493D-9CC4-A017A9371F46}"/>
              </a:ext>
            </a:extLst>
          </p:cNvPr>
          <p:cNvSpPr txBox="1">
            <a:spLocks/>
          </p:cNvSpPr>
          <p:nvPr/>
        </p:nvSpPr>
        <p:spPr>
          <a:xfrm>
            <a:off x="0" y="3717"/>
            <a:ext cx="12191999" cy="6836114"/>
          </a:xfrm>
          <a:prstGeom prst="rect">
            <a:avLst/>
          </a:prstGeom>
          <a:solidFill>
            <a:schemeClr val="accent2">
              <a:alpha val="70000"/>
            </a:schemeClr>
          </a:solidFill>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2600" b="1">
              <a:solidFill>
                <a:schemeClr val="tx1">
                  <a:alpha val="96000"/>
                </a:schemeClr>
              </a:solidFill>
              <a:latin typeface="Century Gothic" panose="020B0502020202020204" pitchFamily="34" charset="0"/>
            </a:endParaRPr>
          </a:p>
          <a:p>
            <a:endParaRPr lang="en-US" sz="2600" b="1">
              <a:solidFill>
                <a:schemeClr val="tx1">
                  <a:alpha val="96000"/>
                </a:schemeClr>
              </a:solidFill>
              <a:latin typeface="Century Gothic" panose="020B0502020202020204" pitchFamily="34" charset="0"/>
            </a:endParaRPr>
          </a:p>
          <a:p>
            <a:endParaRPr lang="en-US" sz="2600" b="1">
              <a:solidFill>
                <a:schemeClr val="tx1">
                  <a:alpha val="96000"/>
                </a:schemeClr>
              </a:solidFill>
              <a:latin typeface="Century Gothic" panose="020B0502020202020204" pitchFamily="34" charset="0"/>
            </a:endParaRPr>
          </a:p>
          <a:p>
            <a:r>
              <a:rPr lang="en-US" sz="3600" b="1">
                <a:solidFill>
                  <a:schemeClr val="bg1">
                    <a:alpha val="96000"/>
                  </a:schemeClr>
                </a:solidFill>
                <a:latin typeface="Century Gothic" panose="020B0502020202020204" pitchFamily="34" charset="0"/>
              </a:rPr>
              <a:t>What do you think when you hear “gender training”?</a:t>
            </a:r>
          </a:p>
        </p:txBody>
      </p:sp>
      <p:sp>
        <p:nvSpPr>
          <p:cNvPr id="3" name="TextBox 2">
            <a:extLst>
              <a:ext uri="{FF2B5EF4-FFF2-40B4-BE49-F238E27FC236}">
                <a16:creationId xmlns:a16="http://schemas.microsoft.com/office/drawing/2014/main" id="{A821DC3D-AC1B-4FFE-A5FD-A194A3DC2596}"/>
              </a:ext>
            </a:extLst>
          </p:cNvPr>
          <p:cNvSpPr txBox="1"/>
          <p:nvPr/>
        </p:nvSpPr>
        <p:spPr>
          <a:xfrm>
            <a:off x="563879" y="2146890"/>
            <a:ext cx="11064240" cy="3170099"/>
          </a:xfrm>
          <a:prstGeom prst="rect">
            <a:avLst/>
          </a:prstGeom>
          <a:solidFill>
            <a:srgbClr val="ABC7FF"/>
          </a:solidFill>
        </p:spPr>
        <p:txBody>
          <a:bodyPr wrap="square" rtlCol="0">
            <a:spAutoFit/>
          </a:bodyPr>
          <a:lstStyle/>
          <a:p>
            <a:r>
              <a:rPr lang="en-US" sz="2500" b="1">
                <a:solidFill>
                  <a:schemeClr val="accent1">
                    <a:lumMod val="50000"/>
                  </a:schemeClr>
                </a:solidFill>
              </a:rPr>
              <a:t>HOW STRONGLY DO YOU AGREE? </a:t>
            </a:r>
            <a:br>
              <a:rPr lang="en-US" sz="2500" b="1" i="1">
                <a:solidFill>
                  <a:schemeClr val="accent1">
                    <a:lumMod val="50000"/>
                  </a:schemeClr>
                </a:solidFill>
              </a:rPr>
            </a:br>
            <a:r>
              <a:rPr lang="en-US" sz="2500" b="1" i="1">
                <a:solidFill>
                  <a:schemeClr val="accent1">
                    <a:lumMod val="50000"/>
                  </a:schemeClr>
                </a:solidFill>
              </a:rPr>
              <a:t>(1 = strongly disagree, 5 = strongly agree; ? = don’t know)</a:t>
            </a:r>
          </a:p>
          <a:p>
            <a:endParaRPr lang="en-US" sz="2500" b="1" i="1">
              <a:solidFill>
                <a:schemeClr val="accent1">
                  <a:lumMod val="50000"/>
                </a:schemeClr>
              </a:solidFill>
            </a:endParaRPr>
          </a:p>
          <a:p>
            <a:pPr marL="457200" indent="-457200">
              <a:buAutoNum type="arabicPeriod"/>
            </a:pPr>
            <a:r>
              <a:rPr lang="en-US" sz="2500" b="1">
                <a:solidFill>
                  <a:schemeClr val="accent1">
                    <a:lumMod val="50000"/>
                  </a:schemeClr>
                </a:solidFill>
              </a:rPr>
              <a:t>I care about gender in natural resource management</a:t>
            </a:r>
          </a:p>
          <a:p>
            <a:pPr marL="457200" indent="-457200">
              <a:buAutoNum type="arabicPeriod"/>
            </a:pPr>
            <a:r>
              <a:rPr lang="en-US" sz="2500" b="1">
                <a:solidFill>
                  <a:schemeClr val="accent1">
                    <a:lumMod val="50000"/>
                  </a:schemeClr>
                </a:solidFill>
              </a:rPr>
              <a:t>Women can play an important role in natural resource management</a:t>
            </a:r>
          </a:p>
          <a:p>
            <a:pPr marL="457200" indent="-457200">
              <a:buAutoNum type="arabicPeriod"/>
            </a:pPr>
            <a:r>
              <a:rPr lang="en-US" sz="2500" b="1">
                <a:solidFill>
                  <a:schemeClr val="accent1">
                    <a:lumMod val="50000"/>
                  </a:schemeClr>
                </a:solidFill>
              </a:rPr>
              <a:t>Gender issues are only a concern for women</a:t>
            </a:r>
          </a:p>
          <a:p>
            <a:pPr marL="457200" indent="-457200">
              <a:buAutoNum type="arabicPeriod"/>
            </a:pPr>
            <a:r>
              <a:rPr lang="en-US" sz="2500" b="1">
                <a:solidFill>
                  <a:schemeClr val="accent1">
                    <a:lumMod val="50000"/>
                  </a:schemeClr>
                </a:solidFill>
              </a:rPr>
              <a:t>Men should play an active role in gender inclusion</a:t>
            </a:r>
          </a:p>
          <a:p>
            <a:pPr marL="457200" indent="-457200">
              <a:buAutoNum type="arabicPeriod"/>
            </a:pPr>
            <a:r>
              <a:rPr lang="en-US" sz="2500" b="1">
                <a:solidFill>
                  <a:schemeClr val="accent1">
                    <a:lumMod val="50000"/>
                  </a:schemeClr>
                </a:solidFill>
              </a:rPr>
              <a:t>Women have enough rights &amp; inclusion in natural resource management</a:t>
            </a:r>
          </a:p>
        </p:txBody>
      </p:sp>
    </p:spTree>
    <p:extLst>
      <p:ext uri="{BB962C8B-B14F-4D97-AF65-F5344CB8AC3E}">
        <p14:creationId xmlns:p14="http://schemas.microsoft.com/office/powerpoint/2010/main" val="3217295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0E1185A-14A9-4AAF-B6C1-EB32843746D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7220" t="2239" r="22700" b="2153"/>
          <a:stretch/>
        </p:blipFill>
        <p:spPr>
          <a:xfrm>
            <a:off x="148559" y="1944867"/>
            <a:ext cx="2066683" cy="1979433"/>
          </a:xfrm>
          <a:prstGeom prst="rect">
            <a:avLst/>
          </a:prstGeom>
        </p:spPr>
      </p:pic>
      <p:sp>
        <p:nvSpPr>
          <p:cNvPr id="8" name="TextBox 1">
            <a:extLst>
              <a:ext uri="{FF2B5EF4-FFF2-40B4-BE49-F238E27FC236}">
                <a16:creationId xmlns:a16="http://schemas.microsoft.com/office/drawing/2014/main" id="{FDCA02C3-8CBC-46BE-9118-73FB29DC59B2}"/>
              </a:ext>
            </a:extLst>
          </p:cNvPr>
          <p:cNvSpPr txBox="1"/>
          <p:nvPr/>
        </p:nvSpPr>
        <p:spPr>
          <a:xfrm>
            <a:off x="2215242" y="2506167"/>
            <a:ext cx="3124202" cy="710123"/>
          </a:xfrm>
          <a:prstGeom prst="rect">
            <a:avLst/>
          </a:prstGeom>
          <a:solidFill>
            <a:schemeClr val="accent4"/>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a:solidFill>
                  <a:schemeClr val="bg1"/>
                </a:solidFill>
              </a:rPr>
              <a:t>people living on </a:t>
            </a:r>
            <a:br>
              <a:rPr lang="en-US" sz="2000" b="1">
                <a:solidFill>
                  <a:schemeClr val="bg1"/>
                </a:solidFill>
              </a:rPr>
            </a:br>
            <a:r>
              <a:rPr lang="en-US" sz="2000" b="1">
                <a:solidFill>
                  <a:schemeClr val="bg1"/>
                </a:solidFill>
              </a:rPr>
              <a:t>&lt;1 USD/Day</a:t>
            </a:r>
            <a:r>
              <a:rPr lang="en-US" sz="2000" b="1" baseline="30000">
                <a:solidFill>
                  <a:schemeClr val="bg1"/>
                </a:solidFill>
              </a:rPr>
              <a:t>1</a:t>
            </a:r>
            <a:endParaRPr lang="en-US" sz="2000" b="1">
              <a:solidFill>
                <a:schemeClr val="bg1"/>
              </a:solidFill>
            </a:endParaRPr>
          </a:p>
        </p:txBody>
      </p:sp>
      <p:sp>
        <p:nvSpPr>
          <p:cNvPr id="3" name="Content Placeholder 2">
            <a:extLst>
              <a:ext uri="{FF2B5EF4-FFF2-40B4-BE49-F238E27FC236}">
                <a16:creationId xmlns:a16="http://schemas.microsoft.com/office/drawing/2014/main" id="{FEE0BD92-246D-4D38-94C6-9C0AF4C0EBC5}"/>
              </a:ext>
            </a:extLst>
          </p:cNvPr>
          <p:cNvSpPr>
            <a:spLocks noGrp="1"/>
          </p:cNvSpPr>
          <p:nvPr>
            <p:ph idx="1"/>
          </p:nvPr>
        </p:nvSpPr>
        <p:spPr>
          <a:xfrm>
            <a:off x="289560" y="1429385"/>
            <a:ext cx="8837023" cy="573586"/>
          </a:xfrm>
        </p:spPr>
        <p:txBody>
          <a:bodyPr>
            <a:normAutofit/>
          </a:bodyPr>
          <a:lstStyle/>
          <a:p>
            <a:pPr marL="0" indent="0">
              <a:buNone/>
            </a:pPr>
            <a:r>
              <a:rPr lang="en-US" sz="2600">
                <a:latin typeface="Century Gothic" panose="020B0502020202020204" pitchFamily="34" charset="0"/>
              </a:rPr>
              <a:t>Inequality beween women and men globally</a:t>
            </a:r>
          </a:p>
        </p:txBody>
      </p:sp>
      <p:pic>
        <p:nvPicPr>
          <p:cNvPr id="11" name="Graphic 10" descr="Male">
            <a:extLst>
              <a:ext uri="{FF2B5EF4-FFF2-40B4-BE49-F238E27FC236}">
                <a16:creationId xmlns:a16="http://schemas.microsoft.com/office/drawing/2014/main" id="{756289D3-3300-425D-A500-A2EBF17EE47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1597" y="2368049"/>
            <a:ext cx="624548" cy="624548"/>
          </a:xfrm>
          <a:prstGeom prst="rect">
            <a:avLst/>
          </a:prstGeom>
        </p:spPr>
      </p:pic>
      <p:pic>
        <p:nvPicPr>
          <p:cNvPr id="13" name="Graphic 12" descr="Female">
            <a:extLst>
              <a:ext uri="{FF2B5EF4-FFF2-40B4-BE49-F238E27FC236}">
                <a16:creationId xmlns:a16="http://schemas.microsoft.com/office/drawing/2014/main" id="{AC15C34B-7296-410A-8C32-A4D7F7DC1DAC}"/>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65468" y="2506167"/>
            <a:ext cx="567771" cy="567771"/>
          </a:xfrm>
          <a:prstGeom prst="rect">
            <a:avLst/>
          </a:prstGeom>
        </p:spPr>
      </p:pic>
      <p:pic>
        <p:nvPicPr>
          <p:cNvPr id="17" name="Picture 16">
            <a:extLst>
              <a:ext uri="{FF2B5EF4-FFF2-40B4-BE49-F238E27FC236}">
                <a16:creationId xmlns:a16="http://schemas.microsoft.com/office/drawing/2014/main" id="{195FFBF8-4CB2-4154-AC07-E5785810CDAE}"/>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2902" t="4390" r="15078" b="5600"/>
          <a:stretch/>
        </p:blipFill>
        <p:spPr>
          <a:xfrm>
            <a:off x="0" y="4330657"/>
            <a:ext cx="2477386" cy="1863508"/>
          </a:xfrm>
          <a:prstGeom prst="rect">
            <a:avLst/>
          </a:prstGeom>
        </p:spPr>
      </p:pic>
      <p:sp>
        <p:nvSpPr>
          <p:cNvPr id="18" name="TextBox 1">
            <a:extLst>
              <a:ext uri="{FF2B5EF4-FFF2-40B4-BE49-F238E27FC236}">
                <a16:creationId xmlns:a16="http://schemas.microsoft.com/office/drawing/2014/main" id="{C0693C01-D015-4D92-A351-81EA6C0E473E}"/>
              </a:ext>
            </a:extLst>
          </p:cNvPr>
          <p:cNvSpPr txBox="1"/>
          <p:nvPr/>
        </p:nvSpPr>
        <p:spPr>
          <a:xfrm>
            <a:off x="2215242" y="4853127"/>
            <a:ext cx="3124202" cy="710123"/>
          </a:xfrm>
          <a:prstGeom prst="rect">
            <a:avLst/>
          </a:prstGeom>
          <a:solidFill>
            <a:schemeClr val="accent4"/>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a:solidFill>
                  <a:schemeClr val="bg1"/>
                </a:solidFill>
              </a:rPr>
              <a:t>% of land owned</a:t>
            </a:r>
            <a:r>
              <a:rPr lang="en-US" sz="2000" b="1" baseline="30000">
                <a:solidFill>
                  <a:schemeClr val="bg1"/>
                </a:solidFill>
              </a:rPr>
              <a:t>1</a:t>
            </a:r>
            <a:endParaRPr lang="en-US" sz="2000" b="1">
              <a:solidFill>
                <a:schemeClr val="bg1"/>
              </a:solidFill>
            </a:endParaRPr>
          </a:p>
        </p:txBody>
      </p:sp>
      <p:pic>
        <p:nvPicPr>
          <p:cNvPr id="19" name="Picture 18">
            <a:extLst>
              <a:ext uri="{FF2B5EF4-FFF2-40B4-BE49-F238E27FC236}">
                <a16:creationId xmlns:a16="http://schemas.microsoft.com/office/drawing/2014/main" id="{2037203B-29CD-48CB-AF1C-4A8FEC131E97}"/>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5114" t="4391" r="15957" b="4391"/>
          <a:stretch/>
        </p:blipFill>
        <p:spPr>
          <a:xfrm>
            <a:off x="6347637" y="2035780"/>
            <a:ext cx="2371061" cy="1888520"/>
          </a:xfrm>
          <a:prstGeom prst="rect">
            <a:avLst/>
          </a:prstGeom>
        </p:spPr>
      </p:pic>
      <p:sp>
        <p:nvSpPr>
          <p:cNvPr id="20" name="TextBox 1">
            <a:extLst>
              <a:ext uri="{FF2B5EF4-FFF2-40B4-BE49-F238E27FC236}">
                <a16:creationId xmlns:a16="http://schemas.microsoft.com/office/drawing/2014/main" id="{FD61FC0D-7EE4-41C9-BF19-E3063F8537D5}"/>
              </a:ext>
            </a:extLst>
          </p:cNvPr>
          <p:cNvSpPr txBox="1"/>
          <p:nvPr/>
        </p:nvSpPr>
        <p:spPr>
          <a:xfrm>
            <a:off x="8576853" y="2506167"/>
            <a:ext cx="3124202" cy="710123"/>
          </a:xfrm>
          <a:prstGeom prst="rect">
            <a:avLst/>
          </a:prstGeom>
          <a:solidFill>
            <a:schemeClr val="accent4"/>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a:solidFill>
                  <a:schemeClr val="bg1"/>
                </a:solidFill>
              </a:rPr>
              <a:t>seats in parliaments </a:t>
            </a:r>
            <a:r>
              <a:rPr lang="en-US" sz="2000">
                <a:solidFill>
                  <a:schemeClr val="bg1"/>
                </a:solidFill>
              </a:rPr>
              <a:t>(2016)</a:t>
            </a:r>
            <a:r>
              <a:rPr lang="en-US" sz="2000" baseline="30000">
                <a:solidFill>
                  <a:schemeClr val="bg1"/>
                </a:solidFill>
              </a:rPr>
              <a:t>2</a:t>
            </a:r>
            <a:endParaRPr lang="en-US" sz="2000" b="1">
              <a:solidFill>
                <a:schemeClr val="bg1"/>
              </a:solidFill>
            </a:endParaRPr>
          </a:p>
        </p:txBody>
      </p:sp>
      <p:sp>
        <p:nvSpPr>
          <p:cNvPr id="16" name="Title 1">
            <a:extLst>
              <a:ext uri="{FF2B5EF4-FFF2-40B4-BE49-F238E27FC236}">
                <a16:creationId xmlns:a16="http://schemas.microsoft.com/office/drawing/2014/main" id="{7D1F2004-4896-4709-94FA-2FD607A38A07}"/>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accent2">
                    <a:lumMod val="40000"/>
                    <a:lumOff val="60000"/>
                  </a:schemeClr>
                </a:solidFill>
                <a:latin typeface="Century Gothic" panose="020B0502020202020204" pitchFamily="34" charset="0"/>
              </a:rPr>
              <a:t>gender</a:t>
            </a:r>
            <a:r>
              <a:rPr lang="en-US" sz="3000" b="1">
                <a:solidFill>
                  <a:srgbClr val="00E3DE"/>
                </a:solidFill>
                <a:latin typeface="Century Gothic" panose="020B0502020202020204" pitchFamily="34" charset="0"/>
              </a:rPr>
              <a:t> &amp;</a:t>
            </a:r>
            <a:br>
              <a:rPr lang="en-US" sz="3000" b="1">
                <a:solidFill>
                  <a:srgbClr val="00E3DE"/>
                </a:solidFill>
                <a:latin typeface="Century Gothic" panose="020B0502020202020204" pitchFamily="34" charset="0"/>
              </a:rPr>
            </a:br>
            <a:r>
              <a:rPr lang="en-US" sz="3000" b="1">
                <a:solidFill>
                  <a:srgbClr val="00E3DE"/>
                </a:solidFill>
                <a:latin typeface="Century Gothic" panose="020B0502020202020204" pitchFamily="34" charset="0"/>
              </a:rPr>
              <a:t>natural resource management</a:t>
            </a:r>
          </a:p>
        </p:txBody>
      </p:sp>
      <p:pic>
        <p:nvPicPr>
          <p:cNvPr id="23" name="Graphic 22" descr="Male">
            <a:extLst>
              <a:ext uri="{FF2B5EF4-FFF2-40B4-BE49-F238E27FC236}">
                <a16:creationId xmlns:a16="http://schemas.microsoft.com/office/drawing/2014/main" id="{61A596D6-90E1-4071-964F-FC452391A6B9}"/>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83073" y="5038667"/>
            <a:ext cx="624548" cy="624548"/>
          </a:xfrm>
          <a:prstGeom prst="rect">
            <a:avLst/>
          </a:prstGeom>
        </p:spPr>
      </p:pic>
      <p:pic>
        <p:nvPicPr>
          <p:cNvPr id="24" name="Graphic 23" descr="Male">
            <a:extLst>
              <a:ext uri="{FF2B5EF4-FFF2-40B4-BE49-F238E27FC236}">
                <a16:creationId xmlns:a16="http://schemas.microsoft.com/office/drawing/2014/main" id="{D84C6A0D-9D5D-4E7B-B05A-E6297BA36ED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781579" y="2623595"/>
            <a:ext cx="624548" cy="624548"/>
          </a:xfrm>
          <a:prstGeom prst="rect">
            <a:avLst/>
          </a:prstGeom>
        </p:spPr>
      </p:pic>
      <p:pic>
        <p:nvPicPr>
          <p:cNvPr id="25" name="Graphic 24" descr="Female">
            <a:extLst>
              <a:ext uri="{FF2B5EF4-FFF2-40B4-BE49-F238E27FC236}">
                <a16:creationId xmlns:a16="http://schemas.microsoft.com/office/drawing/2014/main" id="{28057863-ACB6-4A1C-80C9-288EA2000D8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535295" y="2255741"/>
            <a:ext cx="567771" cy="567771"/>
          </a:xfrm>
          <a:prstGeom prst="rect">
            <a:avLst/>
          </a:prstGeom>
        </p:spPr>
      </p:pic>
      <p:pic>
        <p:nvPicPr>
          <p:cNvPr id="2" name="Picture 1">
            <a:extLst>
              <a:ext uri="{FF2B5EF4-FFF2-40B4-BE49-F238E27FC236}">
                <a16:creationId xmlns:a16="http://schemas.microsoft.com/office/drawing/2014/main" id="{70864E72-7CD1-41A4-8B09-F6BD10E53B6C}"/>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l="4729" t="3413" r="14996" b="5310"/>
          <a:stretch/>
        </p:blipFill>
        <p:spPr>
          <a:xfrm>
            <a:off x="6278601" y="4051902"/>
            <a:ext cx="2552169" cy="2078721"/>
          </a:xfrm>
          <a:prstGeom prst="rect">
            <a:avLst/>
          </a:prstGeom>
        </p:spPr>
      </p:pic>
      <p:sp>
        <p:nvSpPr>
          <p:cNvPr id="27" name="TextBox 1">
            <a:extLst>
              <a:ext uri="{FF2B5EF4-FFF2-40B4-BE49-F238E27FC236}">
                <a16:creationId xmlns:a16="http://schemas.microsoft.com/office/drawing/2014/main" id="{A6D4B522-AFC9-484D-8146-01D9220C0F53}"/>
              </a:ext>
            </a:extLst>
          </p:cNvPr>
          <p:cNvSpPr txBox="1"/>
          <p:nvPr/>
        </p:nvSpPr>
        <p:spPr>
          <a:xfrm>
            <a:off x="8823556" y="4683605"/>
            <a:ext cx="3124202" cy="710123"/>
          </a:xfrm>
          <a:prstGeom prst="rect">
            <a:avLst/>
          </a:prstGeom>
          <a:solidFill>
            <a:schemeClr val="accent4"/>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a:solidFill>
                  <a:schemeClr val="bg1"/>
                </a:solidFill>
              </a:rPr>
              <a:t>human trafficking victims</a:t>
            </a:r>
            <a:r>
              <a:rPr lang="en-US" sz="2000" b="1" baseline="30000">
                <a:solidFill>
                  <a:schemeClr val="bg1"/>
                </a:solidFill>
              </a:rPr>
              <a:t>3</a:t>
            </a:r>
            <a:endParaRPr lang="en-US" sz="2000" b="1">
              <a:solidFill>
                <a:schemeClr val="bg1"/>
              </a:solidFill>
            </a:endParaRPr>
          </a:p>
        </p:txBody>
      </p:sp>
      <p:pic>
        <p:nvPicPr>
          <p:cNvPr id="28" name="Graphic 27" descr="Male">
            <a:extLst>
              <a:ext uri="{FF2B5EF4-FFF2-40B4-BE49-F238E27FC236}">
                <a16:creationId xmlns:a16="http://schemas.microsoft.com/office/drawing/2014/main" id="{56532405-94FD-4EC4-AB02-A3B0DD6036B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890335" y="4446293"/>
            <a:ext cx="624548" cy="624548"/>
          </a:xfrm>
          <a:prstGeom prst="rect">
            <a:avLst/>
          </a:prstGeom>
        </p:spPr>
      </p:pic>
      <p:pic>
        <p:nvPicPr>
          <p:cNvPr id="29" name="Graphic 28" descr="Female">
            <a:extLst>
              <a:ext uri="{FF2B5EF4-FFF2-40B4-BE49-F238E27FC236}">
                <a16:creationId xmlns:a16="http://schemas.microsoft.com/office/drawing/2014/main" id="{FC2047E8-A28E-48CF-AE5B-D2249BC9871D}"/>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886269" y="4823191"/>
            <a:ext cx="567771" cy="567771"/>
          </a:xfrm>
          <a:prstGeom prst="rect">
            <a:avLst/>
          </a:prstGeom>
        </p:spPr>
      </p:pic>
    </p:spTree>
    <p:extLst>
      <p:ext uri="{BB962C8B-B14F-4D97-AF65-F5344CB8AC3E}">
        <p14:creationId xmlns:p14="http://schemas.microsoft.com/office/powerpoint/2010/main" val="1157797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7D1F2004-4896-4709-94FA-2FD607A38A07}"/>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accent2">
                    <a:lumMod val="40000"/>
                    <a:lumOff val="60000"/>
                  </a:schemeClr>
                </a:solidFill>
                <a:latin typeface="Century Gothic" panose="020B0502020202020204" pitchFamily="34" charset="0"/>
              </a:rPr>
              <a:t>gender</a:t>
            </a:r>
            <a:r>
              <a:rPr lang="en-US" sz="3000" b="1">
                <a:solidFill>
                  <a:srgbClr val="00E3DE"/>
                </a:solidFill>
                <a:latin typeface="Century Gothic" panose="020B0502020202020204" pitchFamily="34" charset="0"/>
              </a:rPr>
              <a:t> &amp;</a:t>
            </a:r>
            <a:br>
              <a:rPr lang="en-US" sz="3000" b="1">
                <a:solidFill>
                  <a:srgbClr val="00E3DE"/>
                </a:solidFill>
                <a:latin typeface="Century Gothic" panose="020B0502020202020204" pitchFamily="34" charset="0"/>
              </a:rPr>
            </a:br>
            <a:r>
              <a:rPr lang="en-US" sz="3000" b="1">
                <a:solidFill>
                  <a:srgbClr val="00E3DE"/>
                </a:solidFill>
                <a:latin typeface="Century Gothic" panose="020B0502020202020204" pitchFamily="34" charset="0"/>
              </a:rPr>
              <a:t>natural resource management</a:t>
            </a:r>
          </a:p>
        </p:txBody>
      </p:sp>
      <p:pic>
        <p:nvPicPr>
          <p:cNvPr id="5124" name="Picture 4" descr="Image result for global education gender equity">
            <a:extLst>
              <a:ext uri="{FF2B5EF4-FFF2-40B4-BE49-F238E27FC236}">
                <a16:creationId xmlns:a16="http://schemas.microsoft.com/office/drawing/2014/main" id="{D8A3982A-42C6-4F7A-9423-9DF99BC38A1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381241"/>
            <a:ext cx="6297521" cy="437677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result for global education gender equity">
            <a:extLst>
              <a:ext uri="{FF2B5EF4-FFF2-40B4-BE49-F238E27FC236}">
                <a16:creationId xmlns:a16="http://schemas.microsoft.com/office/drawing/2014/main" id="{4027D47E-9540-4B43-AFE5-B7266A5201D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77695" y="699838"/>
            <a:ext cx="6105525" cy="6143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4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mage result for global victims domestic violence gender">
            <a:extLst>
              <a:ext uri="{FF2B5EF4-FFF2-40B4-BE49-F238E27FC236}">
                <a16:creationId xmlns:a16="http://schemas.microsoft.com/office/drawing/2014/main" id="{95D0C54F-3797-4E62-8216-26F9C32AA36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67755" y="1468266"/>
            <a:ext cx="7557026" cy="491206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s://big.assets.huffingtonpost.com/DomesticViolenceGENDER5.png">
            <a:extLst>
              <a:ext uri="{FF2B5EF4-FFF2-40B4-BE49-F238E27FC236}">
                <a16:creationId xmlns:a16="http://schemas.microsoft.com/office/drawing/2014/main" id="{6BE93646-E5D1-4050-A981-9E242C335AA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47254" y="1214765"/>
            <a:ext cx="3424277" cy="316450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big.assets.huffingtonpost.com/DomesticViolenceKILLED7.png">
            <a:extLst>
              <a:ext uri="{FF2B5EF4-FFF2-40B4-BE49-F238E27FC236}">
                <a16:creationId xmlns:a16="http://schemas.microsoft.com/office/drawing/2014/main" id="{C96182A5-6646-4E9C-B372-352167A16E28}"/>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5486" y="3924300"/>
            <a:ext cx="3334823" cy="2876823"/>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a:extLst>
              <a:ext uri="{FF2B5EF4-FFF2-40B4-BE49-F238E27FC236}">
                <a16:creationId xmlns:a16="http://schemas.microsoft.com/office/drawing/2014/main" id="{7D1F2004-4896-4709-94FA-2FD607A38A07}"/>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accent2">
                    <a:lumMod val="40000"/>
                    <a:lumOff val="60000"/>
                  </a:schemeClr>
                </a:solidFill>
                <a:latin typeface="Century Gothic" panose="020B0502020202020204" pitchFamily="34" charset="0"/>
              </a:rPr>
              <a:t>gender</a:t>
            </a:r>
            <a:r>
              <a:rPr lang="en-US" sz="3000" b="1">
                <a:solidFill>
                  <a:srgbClr val="00E3DE"/>
                </a:solidFill>
                <a:latin typeface="Century Gothic" panose="020B0502020202020204" pitchFamily="34" charset="0"/>
              </a:rPr>
              <a:t> &amp;</a:t>
            </a:r>
            <a:br>
              <a:rPr lang="en-US" sz="3000" b="1">
                <a:solidFill>
                  <a:srgbClr val="00E3DE"/>
                </a:solidFill>
                <a:latin typeface="Century Gothic" panose="020B0502020202020204" pitchFamily="34" charset="0"/>
              </a:rPr>
            </a:br>
            <a:r>
              <a:rPr lang="en-US" sz="3000" b="1">
                <a:solidFill>
                  <a:srgbClr val="00E3DE"/>
                </a:solidFill>
                <a:latin typeface="Century Gothic" panose="020B0502020202020204" pitchFamily="34" charset="0"/>
              </a:rPr>
              <a:t>natural resource management</a:t>
            </a:r>
          </a:p>
        </p:txBody>
      </p:sp>
    </p:spTree>
    <p:extLst>
      <p:ext uri="{BB962C8B-B14F-4D97-AF65-F5344CB8AC3E}">
        <p14:creationId xmlns:p14="http://schemas.microsoft.com/office/powerpoint/2010/main" val="414012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15A76B7-52DF-476C-953C-EC97A5224E28}"/>
              </a:ext>
            </a:extLst>
          </p:cNvPr>
          <p:cNvSpPr/>
          <p:nvPr/>
        </p:nvSpPr>
        <p:spPr>
          <a:xfrm>
            <a:off x="836858" y="1986398"/>
            <a:ext cx="3944983" cy="3849188"/>
          </a:xfrm>
          <a:prstGeom prst="ellipse">
            <a:avLst/>
          </a:prstGeom>
          <a:solidFill>
            <a:schemeClr val="accent2">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Century Gothic" panose="020B0502020202020204" pitchFamily="34" charset="0"/>
              </a:rPr>
              <a:t>gender</a:t>
            </a:r>
          </a:p>
        </p:txBody>
      </p:sp>
      <p:sp>
        <p:nvSpPr>
          <p:cNvPr id="5" name="Oval 4">
            <a:extLst>
              <a:ext uri="{FF2B5EF4-FFF2-40B4-BE49-F238E27FC236}">
                <a16:creationId xmlns:a16="http://schemas.microsoft.com/office/drawing/2014/main" id="{21A34E00-65D6-47C3-B224-49A43EC10EC8}"/>
              </a:ext>
            </a:extLst>
          </p:cNvPr>
          <p:cNvSpPr/>
          <p:nvPr/>
        </p:nvSpPr>
        <p:spPr>
          <a:xfrm>
            <a:off x="347413" y="1585740"/>
            <a:ext cx="2963924" cy="2891953"/>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Century Gothic" panose="020B0502020202020204" pitchFamily="34" charset="0"/>
              </a:rPr>
              <a:t>ethnicity</a:t>
            </a:r>
          </a:p>
        </p:txBody>
      </p:sp>
      <p:sp>
        <p:nvSpPr>
          <p:cNvPr id="6" name="Oval 5">
            <a:extLst>
              <a:ext uri="{FF2B5EF4-FFF2-40B4-BE49-F238E27FC236}">
                <a16:creationId xmlns:a16="http://schemas.microsoft.com/office/drawing/2014/main" id="{70A33E06-D6FC-4E80-A106-DE1414111B54}"/>
              </a:ext>
            </a:extLst>
          </p:cNvPr>
          <p:cNvSpPr/>
          <p:nvPr/>
        </p:nvSpPr>
        <p:spPr>
          <a:xfrm>
            <a:off x="154576" y="2989428"/>
            <a:ext cx="2963924" cy="2891953"/>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Century Gothic" panose="020B0502020202020204" pitchFamily="34" charset="0"/>
              </a:rPr>
              <a:t>class</a:t>
            </a:r>
          </a:p>
        </p:txBody>
      </p:sp>
      <p:sp>
        <p:nvSpPr>
          <p:cNvPr id="10" name="Oval 9">
            <a:extLst>
              <a:ext uri="{FF2B5EF4-FFF2-40B4-BE49-F238E27FC236}">
                <a16:creationId xmlns:a16="http://schemas.microsoft.com/office/drawing/2014/main" id="{6099CA9D-A988-4D8A-A853-271FA4B27405}"/>
              </a:ext>
            </a:extLst>
          </p:cNvPr>
          <p:cNvSpPr/>
          <p:nvPr/>
        </p:nvSpPr>
        <p:spPr>
          <a:xfrm>
            <a:off x="1379138" y="3619205"/>
            <a:ext cx="2963924" cy="2891953"/>
          </a:xfrm>
          <a:prstGeom prst="ellipse">
            <a:avLst/>
          </a:prstGeom>
          <a:solidFill>
            <a:schemeClr val="accent5">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Century Gothic" panose="020B0502020202020204" pitchFamily="34" charset="0"/>
              </a:rPr>
              <a:t>ability</a:t>
            </a:r>
          </a:p>
        </p:txBody>
      </p:sp>
      <p:sp>
        <p:nvSpPr>
          <p:cNvPr id="7" name="Oval 6">
            <a:extLst>
              <a:ext uri="{FF2B5EF4-FFF2-40B4-BE49-F238E27FC236}">
                <a16:creationId xmlns:a16="http://schemas.microsoft.com/office/drawing/2014/main" id="{51C650C8-DA4F-4FBE-AB81-B674EC6CE6E8}"/>
              </a:ext>
            </a:extLst>
          </p:cNvPr>
          <p:cNvSpPr/>
          <p:nvPr/>
        </p:nvSpPr>
        <p:spPr>
          <a:xfrm>
            <a:off x="2426449" y="3002123"/>
            <a:ext cx="2963924" cy="2891953"/>
          </a:xfrm>
          <a:prstGeom prst="ellipse">
            <a:avLst/>
          </a:prstGeom>
          <a:solidFill>
            <a:schemeClr val="accent5">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Century Gothic" panose="020B0502020202020204" pitchFamily="34" charset="0"/>
              </a:rPr>
              <a:t>religion</a:t>
            </a:r>
          </a:p>
        </p:txBody>
      </p:sp>
      <p:sp>
        <p:nvSpPr>
          <p:cNvPr id="8" name="Oval 7">
            <a:extLst>
              <a:ext uri="{FF2B5EF4-FFF2-40B4-BE49-F238E27FC236}">
                <a16:creationId xmlns:a16="http://schemas.microsoft.com/office/drawing/2014/main" id="{CF757334-5446-42FA-82A3-F19A77CE0F09}"/>
              </a:ext>
            </a:extLst>
          </p:cNvPr>
          <p:cNvSpPr/>
          <p:nvPr/>
        </p:nvSpPr>
        <p:spPr>
          <a:xfrm>
            <a:off x="2500199" y="1666098"/>
            <a:ext cx="2963924" cy="2891953"/>
          </a:xfrm>
          <a:prstGeom prst="ellipse">
            <a:avLst/>
          </a:prstGeom>
          <a:solidFill>
            <a:schemeClr val="accent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Century Gothic" panose="020B0502020202020204" pitchFamily="34" charset="0"/>
              </a:rPr>
              <a:t>age</a:t>
            </a:r>
          </a:p>
        </p:txBody>
      </p:sp>
      <p:sp>
        <p:nvSpPr>
          <p:cNvPr id="9" name="Oval 8">
            <a:extLst>
              <a:ext uri="{FF2B5EF4-FFF2-40B4-BE49-F238E27FC236}">
                <a16:creationId xmlns:a16="http://schemas.microsoft.com/office/drawing/2014/main" id="{86F3F4BD-F75A-46EA-B960-D89E0F4DB11E}"/>
              </a:ext>
            </a:extLst>
          </p:cNvPr>
          <p:cNvSpPr/>
          <p:nvPr/>
        </p:nvSpPr>
        <p:spPr>
          <a:xfrm>
            <a:off x="1261376" y="1145668"/>
            <a:ext cx="2963924" cy="2891953"/>
          </a:xfrm>
          <a:prstGeom prst="ellipse">
            <a:avLst/>
          </a:prstGeom>
          <a:solidFill>
            <a:srgbClr val="FF9797">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Century Gothic" panose="020B0502020202020204" pitchFamily="34" charset="0"/>
              </a:rPr>
              <a:t>...</a:t>
            </a:r>
          </a:p>
        </p:txBody>
      </p:sp>
      <p:pic>
        <p:nvPicPr>
          <p:cNvPr id="2050" name="Picture 2" descr="https://www.aauw.org/files/2016/09/Figure-4_fall2017-web-1.jpg">
            <a:extLst>
              <a:ext uri="{FF2B5EF4-FFF2-40B4-BE49-F238E27FC236}">
                <a16:creationId xmlns:a16="http://schemas.microsoft.com/office/drawing/2014/main" id="{7839C1CD-C9E0-479F-895C-CCE0483C33A8}"/>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775303" y="1199827"/>
            <a:ext cx="7218576" cy="502431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16" name="Title 1">
            <a:extLst>
              <a:ext uri="{FF2B5EF4-FFF2-40B4-BE49-F238E27FC236}">
                <a16:creationId xmlns:a16="http://schemas.microsoft.com/office/drawing/2014/main" id="{CB3BBD65-04BE-43B3-94BF-89911E656EF8}"/>
              </a:ext>
            </a:extLst>
          </p:cNvPr>
          <p:cNvSpPr txBox="1">
            <a:spLocks/>
          </p:cNvSpPr>
          <p:nvPr/>
        </p:nvSpPr>
        <p:spPr>
          <a:xfrm>
            <a:off x="0" y="283587"/>
            <a:ext cx="9144000" cy="646331"/>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 intersectionality</a:t>
            </a:r>
          </a:p>
        </p:txBody>
      </p:sp>
    </p:spTree>
    <p:extLst>
      <p:ext uri="{BB962C8B-B14F-4D97-AF65-F5344CB8AC3E}">
        <p14:creationId xmlns:p14="http://schemas.microsoft.com/office/powerpoint/2010/main" val="177238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fade">
                                      <p:cBhvr>
                                        <p:cTn id="3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
            <a:extLst>
              <a:ext uri="{FF2B5EF4-FFF2-40B4-BE49-F238E27FC236}">
                <a16:creationId xmlns:a16="http://schemas.microsoft.com/office/drawing/2014/main" id="{F37EA1B3-4EA2-4179-8A0B-EEA76BCE46D4}"/>
              </a:ext>
            </a:extLst>
          </p:cNvPr>
          <p:cNvSpPr txBox="1"/>
          <p:nvPr/>
        </p:nvSpPr>
        <p:spPr>
          <a:xfrm>
            <a:off x="220979" y="1105992"/>
            <a:ext cx="3124202" cy="800098"/>
          </a:xfrm>
          <a:prstGeom prst="rect">
            <a:avLst/>
          </a:prstGeom>
          <a:solidFill>
            <a:schemeClr val="accent2">
              <a:lumMod val="60000"/>
              <a:lumOff val="40000"/>
            </a:schemeClr>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500" b="1"/>
              <a:t>GENDER EQUALITY</a:t>
            </a:r>
          </a:p>
        </p:txBody>
      </p:sp>
      <p:sp>
        <p:nvSpPr>
          <p:cNvPr id="22" name="TextBox 1">
            <a:extLst>
              <a:ext uri="{FF2B5EF4-FFF2-40B4-BE49-F238E27FC236}">
                <a16:creationId xmlns:a16="http://schemas.microsoft.com/office/drawing/2014/main" id="{2FF72A7B-B84D-45A6-9AFD-EDD872875C48}"/>
              </a:ext>
            </a:extLst>
          </p:cNvPr>
          <p:cNvSpPr txBox="1"/>
          <p:nvPr/>
        </p:nvSpPr>
        <p:spPr>
          <a:xfrm>
            <a:off x="3625703" y="1105991"/>
            <a:ext cx="4194666" cy="800098"/>
          </a:xfrm>
          <a:prstGeom prst="rect">
            <a:avLst/>
          </a:prstGeom>
          <a:solidFill>
            <a:schemeClr val="accent2">
              <a:lumMod val="60000"/>
              <a:lumOff val="40000"/>
            </a:schemeClr>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500" b="1"/>
              <a:t>GENDER EQUITY</a:t>
            </a:r>
          </a:p>
        </p:txBody>
      </p:sp>
      <p:sp>
        <p:nvSpPr>
          <p:cNvPr id="23" name="TextBox 1">
            <a:extLst>
              <a:ext uri="{FF2B5EF4-FFF2-40B4-BE49-F238E27FC236}">
                <a16:creationId xmlns:a16="http://schemas.microsoft.com/office/drawing/2014/main" id="{9781B19F-A4F7-4EF3-8720-2B624CCA1506}"/>
              </a:ext>
            </a:extLst>
          </p:cNvPr>
          <p:cNvSpPr txBox="1"/>
          <p:nvPr/>
        </p:nvSpPr>
        <p:spPr>
          <a:xfrm>
            <a:off x="8109937" y="1105990"/>
            <a:ext cx="3861084" cy="800098"/>
          </a:xfrm>
          <a:prstGeom prst="rect">
            <a:avLst/>
          </a:prstGeom>
          <a:solidFill>
            <a:schemeClr val="accent2">
              <a:lumMod val="60000"/>
              <a:lumOff val="40000"/>
            </a:schemeClr>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500" b="1"/>
              <a:t>GENDER MAINSTREAMING</a:t>
            </a:r>
          </a:p>
        </p:txBody>
      </p:sp>
      <p:sp>
        <p:nvSpPr>
          <p:cNvPr id="6" name="TextBox 1">
            <a:extLst>
              <a:ext uri="{FF2B5EF4-FFF2-40B4-BE49-F238E27FC236}">
                <a16:creationId xmlns:a16="http://schemas.microsoft.com/office/drawing/2014/main" id="{A3224CCA-6D61-46CE-9AE1-4A7A4746A7AF}"/>
              </a:ext>
            </a:extLst>
          </p:cNvPr>
          <p:cNvSpPr txBox="1"/>
          <p:nvPr/>
        </p:nvSpPr>
        <p:spPr>
          <a:xfrm>
            <a:off x="220979" y="1906087"/>
            <a:ext cx="3124202" cy="2935879"/>
          </a:xfrm>
          <a:prstGeom prst="rect">
            <a:avLst/>
          </a:prstGeom>
          <a:solidFill>
            <a:schemeClr val="accent4">
              <a:lumMod val="20000"/>
              <a:lumOff val="80000"/>
            </a:schemeClr>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a:t>Women &amp; men have equal rights, life prospects, and opportunities to shape their own lives and contribute to society</a:t>
            </a:r>
          </a:p>
        </p:txBody>
      </p:sp>
      <p:sp>
        <p:nvSpPr>
          <p:cNvPr id="7" name="TextBox 1">
            <a:extLst>
              <a:ext uri="{FF2B5EF4-FFF2-40B4-BE49-F238E27FC236}">
                <a16:creationId xmlns:a16="http://schemas.microsoft.com/office/drawing/2014/main" id="{AF10781C-2002-4C20-A7E6-EB06F9D7F3DE}"/>
              </a:ext>
            </a:extLst>
          </p:cNvPr>
          <p:cNvSpPr txBox="1"/>
          <p:nvPr/>
        </p:nvSpPr>
        <p:spPr>
          <a:xfrm>
            <a:off x="3625703" y="1906087"/>
            <a:ext cx="4194666" cy="2935879"/>
          </a:xfrm>
          <a:prstGeom prst="rect">
            <a:avLst/>
          </a:prstGeom>
          <a:solidFill>
            <a:schemeClr val="accent4">
              <a:lumMod val="20000"/>
              <a:lumOff val="80000"/>
            </a:schemeClr>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342900" indent="-342900">
              <a:buFont typeface="Arial" panose="020B0604020202020204" pitchFamily="34" charset="0"/>
              <a:buChar char="•"/>
            </a:pPr>
            <a:r>
              <a:rPr lang="en-US" sz="2000" b="1"/>
              <a:t>Allocating resources, programs, and decision-making opportunities fairly, without any discrimination on the basis of gender</a:t>
            </a:r>
          </a:p>
          <a:p>
            <a:pPr marL="342900" indent="-342900">
              <a:buFont typeface="Arial" panose="020B0604020202020204" pitchFamily="34" charset="0"/>
              <a:buChar char="•"/>
            </a:pPr>
            <a:r>
              <a:rPr lang="en-US" sz="2000" b="1"/>
              <a:t>Addressing imbalances in benefits available to men and women</a:t>
            </a:r>
          </a:p>
        </p:txBody>
      </p:sp>
      <p:sp>
        <p:nvSpPr>
          <p:cNvPr id="8" name="TextBox 1">
            <a:extLst>
              <a:ext uri="{FF2B5EF4-FFF2-40B4-BE49-F238E27FC236}">
                <a16:creationId xmlns:a16="http://schemas.microsoft.com/office/drawing/2014/main" id="{5DC48106-127D-4730-A32F-C7062C179394}"/>
              </a:ext>
            </a:extLst>
          </p:cNvPr>
          <p:cNvSpPr txBox="1"/>
          <p:nvPr/>
        </p:nvSpPr>
        <p:spPr>
          <a:xfrm>
            <a:off x="8109937" y="1906087"/>
            <a:ext cx="3861084" cy="2935879"/>
          </a:xfrm>
          <a:prstGeom prst="rect">
            <a:avLst/>
          </a:prstGeom>
          <a:solidFill>
            <a:schemeClr val="accent4">
              <a:lumMod val="20000"/>
              <a:lumOff val="80000"/>
            </a:schemeClr>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a:t>Process of assessing implications for women and men of any planned action, policy, or program, in all areas and at all levels before any decisions are made and throughout the whole process</a:t>
            </a:r>
          </a:p>
        </p:txBody>
      </p:sp>
      <p:sp>
        <p:nvSpPr>
          <p:cNvPr id="2" name="Rectangle 1">
            <a:extLst>
              <a:ext uri="{FF2B5EF4-FFF2-40B4-BE49-F238E27FC236}">
                <a16:creationId xmlns:a16="http://schemas.microsoft.com/office/drawing/2014/main" id="{FD95807B-01F5-442D-BF60-9C29597747F5}"/>
              </a:ext>
            </a:extLst>
          </p:cNvPr>
          <p:cNvSpPr/>
          <p:nvPr/>
        </p:nvSpPr>
        <p:spPr>
          <a:xfrm>
            <a:off x="55853" y="6530377"/>
            <a:ext cx="6096000" cy="338554"/>
          </a:xfrm>
          <a:prstGeom prst="rect">
            <a:avLst/>
          </a:prstGeom>
        </p:spPr>
        <p:txBody>
          <a:bodyPr>
            <a:spAutoFit/>
          </a:bodyPr>
          <a:lstStyle/>
          <a:p>
            <a:r>
              <a:rPr lang="en-US" sz="1600">
                <a:latin typeface="Roboto"/>
              </a:rPr>
              <a:t>https://healthequity.globalpolicysolutions.org/about-health-equity/</a:t>
            </a:r>
            <a:endParaRPr lang="en-US" sz="1600"/>
          </a:p>
        </p:txBody>
      </p:sp>
      <p:sp>
        <p:nvSpPr>
          <p:cNvPr id="10" name="Rectangle 9">
            <a:extLst>
              <a:ext uri="{FF2B5EF4-FFF2-40B4-BE49-F238E27FC236}">
                <a16:creationId xmlns:a16="http://schemas.microsoft.com/office/drawing/2014/main" id="{A41078AB-5CA7-4528-8CA2-6892EBA3205B}"/>
              </a:ext>
            </a:extLst>
          </p:cNvPr>
          <p:cNvSpPr/>
          <p:nvPr/>
        </p:nvSpPr>
        <p:spPr>
          <a:xfrm>
            <a:off x="8878716" y="6211669"/>
            <a:ext cx="3124203" cy="646331"/>
          </a:xfrm>
          <a:prstGeom prst="rect">
            <a:avLst/>
          </a:prstGeom>
        </p:spPr>
        <p:txBody>
          <a:bodyPr wrap="square">
            <a:spAutoFit/>
          </a:bodyPr>
          <a:lstStyle/>
          <a:p>
            <a:pPr algn="r"/>
            <a:r>
              <a:rPr lang="en-US" i="1">
                <a:latin typeface="Roboto"/>
              </a:rPr>
              <a:t>definitions from </a:t>
            </a:r>
          </a:p>
          <a:p>
            <a:pPr algn="r"/>
            <a:r>
              <a:rPr lang="en-US" i="1">
                <a:latin typeface="Roboto"/>
              </a:rPr>
              <a:t>Mangroves for the Future</a:t>
            </a:r>
            <a:endParaRPr lang="en-US" i="1"/>
          </a:p>
        </p:txBody>
      </p:sp>
      <p:pic>
        <p:nvPicPr>
          <p:cNvPr id="9" name="Graphic 8">
            <a:extLst>
              <a:ext uri="{FF2B5EF4-FFF2-40B4-BE49-F238E27FC236}">
                <a16:creationId xmlns:a16="http://schemas.microsoft.com/office/drawing/2014/main" id="{BA00B040-6745-437C-A551-A4EDDD7F099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46941" y="4167481"/>
            <a:ext cx="3962565" cy="2381840"/>
          </a:xfrm>
          <a:prstGeom prst="rect">
            <a:avLst/>
          </a:prstGeom>
        </p:spPr>
      </p:pic>
      <p:sp>
        <p:nvSpPr>
          <p:cNvPr id="14" name="Title 1">
            <a:extLst>
              <a:ext uri="{FF2B5EF4-FFF2-40B4-BE49-F238E27FC236}">
                <a16:creationId xmlns:a16="http://schemas.microsoft.com/office/drawing/2014/main" id="{8BFDF338-24EB-4DE8-9126-65C2C2DF1C7A}"/>
              </a:ext>
            </a:extLst>
          </p:cNvPr>
          <p:cNvSpPr txBox="1">
            <a:spLocks/>
          </p:cNvSpPr>
          <p:nvPr/>
        </p:nvSpPr>
        <p:spPr>
          <a:xfrm>
            <a:off x="0" y="283587"/>
            <a:ext cx="9144000" cy="646331"/>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3 important terms</a:t>
            </a:r>
          </a:p>
        </p:txBody>
      </p:sp>
    </p:spTree>
    <p:extLst>
      <p:ext uri="{BB962C8B-B14F-4D97-AF65-F5344CB8AC3E}">
        <p14:creationId xmlns:p14="http://schemas.microsoft.com/office/powerpoint/2010/main" val="24257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a:extLst>
              <a:ext uri="{FF2B5EF4-FFF2-40B4-BE49-F238E27FC236}">
                <a16:creationId xmlns:a16="http://schemas.microsoft.com/office/drawing/2014/main" id="{36B8495A-393C-45E1-8A61-88F27256619F}"/>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rgbClr val="00E3DE"/>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4" name="Oval 13">
            <a:extLst>
              <a:ext uri="{FF2B5EF4-FFF2-40B4-BE49-F238E27FC236}">
                <a16:creationId xmlns:a16="http://schemas.microsoft.com/office/drawing/2014/main" id="{F2E5F43B-9284-4858-A08B-E173E9F35D0D}"/>
              </a:ext>
            </a:extLst>
          </p:cNvPr>
          <p:cNvSpPr/>
          <p:nvPr/>
        </p:nvSpPr>
        <p:spPr>
          <a:xfrm>
            <a:off x="8922994" y="1995531"/>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selling natural resource products</a:t>
            </a:r>
          </a:p>
        </p:txBody>
      </p:sp>
      <p:sp>
        <p:nvSpPr>
          <p:cNvPr id="15" name="Oval 14">
            <a:extLst>
              <a:ext uri="{FF2B5EF4-FFF2-40B4-BE49-F238E27FC236}">
                <a16:creationId xmlns:a16="http://schemas.microsoft.com/office/drawing/2014/main" id="{8FC1975B-7691-45A3-924E-B00844B11FD4}"/>
              </a:ext>
            </a:extLst>
          </p:cNvPr>
          <p:cNvSpPr/>
          <p:nvPr/>
        </p:nvSpPr>
        <p:spPr>
          <a:xfrm>
            <a:off x="8719491" y="408254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using natural resource products in household</a:t>
            </a:r>
          </a:p>
        </p:txBody>
      </p:sp>
      <p:sp>
        <p:nvSpPr>
          <p:cNvPr id="16" name="Freeform: Shape 15">
            <a:extLst>
              <a:ext uri="{FF2B5EF4-FFF2-40B4-BE49-F238E27FC236}">
                <a16:creationId xmlns:a16="http://schemas.microsoft.com/office/drawing/2014/main" id="{968769E5-305D-469C-B017-99B3E00B0E8C}"/>
              </a:ext>
            </a:extLst>
          </p:cNvPr>
          <p:cNvSpPr/>
          <p:nvPr/>
        </p:nvSpPr>
        <p:spPr>
          <a:xfrm>
            <a:off x="6138019" y="3823034"/>
            <a:ext cx="1189614"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67B9DDC0-64A2-477E-B308-3B09C476EE38}"/>
              </a:ext>
            </a:extLst>
          </p:cNvPr>
          <p:cNvSpPr/>
          <p:nvPr/>
        </p:nvSpPr>
        <p:spPr>
          <a:xfrm>
            <a:off x="5985894" y="3795283"/>
            <a:ext cx="2952406"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4FEC18D9-6542-4977-A224-9A044CDF2A7A}"/>
              </a:ext>
            </a:extLst>
          </p:cNvPr>
          <p:cNvSpPr/>
          <p:nvPr/>
        </p:nvSpPr>
        <p:spPr>
          <a:xfrm flipV="1">
            <a:off x="6058956" y="3163718"/>
            <a:ext cx="2952406" cy="653185"/>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78BCFD9-486D-4C67-AD67-E900C28605BE}"/>
              </a:ext>
            </a:extLst>
          </p:cNvPr>
          <p:cNvSpPr/>
          <p:nvPr/>
        </p:nvSpPr>
        <p:spPr>
          <a:xfrm rot="17775631">
            <a:off x="7583319" y="4337439"/>
            <a:ext cx="1026545" cy="1316849"/>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A6653E59-6120-4308-BED3-E482C46A218D}"/>
              </a:ext>
            </a:extLst>
          </p:cNvPr>
          <p:cNvSpPr/>
          <p:nvPr/>
        </p:nvSpPr>
        <p:spPr>
          <a:xfrm rot="17732828">
            <a:off x="6837203" y="4012068"/>
            <a:ext cx="2738336" cy="907977"/>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185B4AC-8ADC-4F64-9903-544B45538BA2}"/>
              </a:ext>
            </a:extLst>
          </p:cNvPr>
          <p:cNvSpPr/>
          <p:nvPr/>
        </p:nvSpPr>
        <p:spPr>
          <a:xfrm>
            <a:off x="4551492" y="271483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extracting/ harvesting natural resources</a:t>
            </a:r>
          </a:p>
        </p:txBody>
      </p:sp>
      <p:sp>
        <p:nvSpPr>
          <p:cNvPr id="29" name="Oval 28">
            <a:extLst>
              <a:ext uri="{FF2B5EF4-FFF2-40B4-BE49-F238E27FC236}">
                <a16:creationId xmlns:a16="http://schemas.microsoft.com/office/drawing/2014/main" id="{C3075E82-604B-47F6-86D8-5268E60A6D72}"/>
              </a:ext>
            </a:extLst>
          </p:cNvPr>
          <p:cNvSpPr/>
          <p:nvPr/>
        </p:nvSpPr>
        <p:spPr>
          <a:xfrm>
            <a:off x="6296156" y="4720017"/>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processing natural resources</a:t>
            </a:r>
          </a:p>
        </p:txBody>
      </p:sp>
      <p:sp>
        <p:nvSpPr>
          <p:cNvPr id="30" name="Freeform: Shape 29">
            <a:extLst>
              <a:ext uri="{FF2B5EF4-FFF2-40B4-BE49-F238E27FC236}">
                <a16:creationId xmlns:a16="http://schemas.microsoft.com/office/drawing/2014/main" id="{51D736F0-363E-4D61-82D5-B40DCB7E0FB9}"/>
              </a:ext>
            </a:extLst>
          </p:cNvPr>
          <p:cNvSpPr/>
          <p:nvPr/>
        </p:nvSpPr>
        <p:spPr>
          <a:xfrm rot="21168889">
            <a:off x="6770224" y="2871914"/>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7A48436-68C6-4F3A-9C07-BB10616B30E4}"/>
              </a:ext>
            </a:extLst>
          </p:cNvPr>
          <p:cNvSpPr/>
          <p:nvPr/>
        </p:nvSpPr>
        <p:spPr>
          <a:xfrm rot="431111" flipH="1">
            <a:off x="8247014" y="2623997"/>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E2BD5AD5-2D87-49C2-95E6-0D11EA8E394A}"/>
              </a:ext>
            </a:extLst>
          </p:cNvPr>
          <p:cNvSpPr/>
          <p:nvPr/>
        </p:nvSpPr>
        <p:spPr>
          <a:xfrm rot="20647603">
            <a:off x="7154752" y="2905672"/>
            <a:ext cx="757646"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7F6431DF-3990-4864-A72B-9E6F3F334DD6}"/>
              </a:ext>
            </a:extLst>
          </p:cNvPr>
          <p:cNvSpPr/>
          <p:nvPr/>
        </p:nvSpPr>
        <p:spPr>
          <a:xfrm rot="21298558" flipH="1">
            <a:off x="7722952" y="2708416"/>
            <a:ext cx="1400444"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0D485A4B-D4DC-4A88-AEB4-3D4FEBF45B64}"/>
              </a:ext>
            </a:extLst>
          </p:cNvPr>
          <p:cNvSpPr/>
          <p:nvPr/>
        </p:nvSpPr>
        <p:spPr>
          <a:xfrm>
            <a:off x="6474568" y="942662"/>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making decisions about natural resource management</a:t>
            </a:r>
          </a:p>
        </p:txBody>
      </p:sp>
    </p:spTree>
    <p:extLst>
      <p:ext uri="{BB962C8B-B14F-4D97-AF65-F5344CB8AC3E}">
        <p14:creationId xmlns:p14="http://schemas.microsoft.com/office/powerpoint/2010/main" val="43783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3" grpId="0" animBg="1"/>
      <p:bldP spid="24" grpId="0" animBg="1"/>
      <p:bldP spid="25" grpId="0" animBg="1"/>
      <p:bldP spid="26" grpId="0" animBg="1"/>
      <p:bldP spid="29" grpId="0" animBg="1"/>
      <p:bldP spid="30" grpId="0" animBg="1"/>
      <p:bldP spid="31" grpId="0" animBg="1"/>
      <p:bldP spid="33" grpId="0" animBg="1"/>
      <p:bldP spid="34"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1">
            <a:extLst>
              <a:ext uri="{FF2B5EF4-FFF2-40B4-BE49-F238E27FC236}">
                <a16:creationId xmlns:a16="http://schemas.microsoft.com/office/drawing/2014/main" id="{75A05116-2130-4003-B746-5E617084C410}"/>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accent2">
                    <a:lumMod val="40000"/>
                    <a:lumOff val="60000"/>
                  </a:schemeClr>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8" name="Title 1">
            <a:extLst>
              <a:ext uri="{FF2B5EF4-FFF2-40B4-BE49-F238E27FC236}">
                <a16:creationId xmlns:a16="http://schemas.microsoft.com/office/drawing/2014/main" id="{6769B94B-0F05-4B66-BB3E-92B305520F1A}"/>
              </a:ext>
            </a:extLst>
          </p:cNvPr>
          <p:cNvSpPr txBox="1">
            <a:spLocks/>
          </p:cNvSpPr>
          <p:nvPr/>
        </p:nvSpPr>
        <p:spPr>
          <a:xfrm>
            <a:off x="294784" y="1443651"/>
            <a:ext cx="4044455" cy="1424186"/>
          </a:xfrm>
          <a:prstGeom prst="rect">
            <a:avLst/>
          </a:prstGeom>
          <a:solidFill>
            <a:schemeClr val="accent2">
              <a:lumMod val="40000"/>
              <a:lumOff val="60000"/>
            </a:schemeClr>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mn-lt"/>
              </a:rPr>
              <a:t>how do the experiences of </a:t>
            </a:r>
            <a:r>
              <a:rPr lang="en-US" sz="2500" b="1" u="sng">
                <a:latin typeface="+mn-lt"/>
              </a:rPr>
              <a:t>women</a:t>
            </a:r>
            <a:r>
              <a:rPr lang="en-US" sz="2500" b="1">
                <a:latin typeface="+mn-lt"/>
              </a:rPr>
              <a:t> and </a:t>
            </a:r>
            <a:r>
              <a:rPr lang="en-US" sz="2500" b="1" u="sng">
                <a:latin typeface="+mn-lt"/>
              </a:rPr>
              <a:t>men</a:t>
            </a:r>
            <a:r>
              <a:rPr lang="en-US" sz="2500" b="1">
                <a:latin typeface="+mn-lt"/>
              </a:rPr>
              <a:t> differ in these key steps of natural resource use?</a:t>
            </a:r>
          </a:p>
        </p:txBody>
      </p:sp>
      <p:sp>
        <p:nvSpPr>
          <p:cNvPr id="14" name="Oval 13">
            <a:extLst>
              <a:ext uri="{FF2B5EF4-FFF2-40B4-BE49-F238E27FC236}">
                <a16:creationId xmlns:a16="http://schemas.microsoft.com/office/drawing/2014/main" id="{6CD889A4-D449-4A8A-83D5-A2024ABC419A}"/>
              </a:ext>
            </a:extLst>
          </p:cNvPr>
          <p:cNvSpPr/>
          <p:nvPr/>
        </p:nvSpPr>
        <p:spPr>
          <a:xfrm>
            <a:off x="8922994" y="1995531"/>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selling natural resource products</a:t>
            </a:r>
          </a:p>
        </p:txBody>
      </p:sp>
      <p:sp>
        <p:nvSpPr>
          <p:cNvPr id="15" name="Oval 14">
            <a:extLst>
              <a:ext uri="{FF2B5EF4-FFF2-40B4-BE49-F238E27FC236}">
                <a16:creationId xmlns:a16="http://schemas.microsoft.com/office/drawing/2014/main" id="{B8085722-7608-4F9D-ADD4-8644A02B7366}"/>
              </a:ext>
            </a:extLst>
          </p:cNvPr>
          <p:cNvSpPr/>
          <p:nvPr/>
        </p:nvSpPr>
        <p:spPr>
          <a:xfrm>
            <a:off x="8719491" y="408254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using natural resource products in household</a:t>
            </a:r>
          </a:p>
        </p:txBody>
      </p:sp>
      <p:sp>
        <p:nvSpPr>
          <p:cNvPr id="16" name="Freeform: Shape 15">
            <a:extLst>
              <a:ext uri="{FF2B5EF4-FFF2-40B4-BE49-F238E27FC236}">
                <a16:creationId xmlns:a16="http://schemas.microsoft.com/office/drawing/2014/main" id="{46164F9C-7CE4-4BCF-B762-7BD1D1F37F63}"/>
              </a:ext>
            </a:extLst>
          </p:cNvPr>
          <p:cNvSpPr/>
          <p:nvPr/>
        </p:nvSpPr>
        <p:spPr>
          <a:xfrm>
            <a:off x="6138019" y="3823034"/>
            <a:ext cx="1189614"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0536405-F3B1-409B-8E4F-603538AD2A5C}"/>
              </a:ext>
            </a:extLst>
          </p:cNvPr>
          <p:cNvSpPr/>
          <p:nvPr/>
        </p:nvSpPr>
        <p:spPr>
          <a:xfrm>
            <a:off x="5985894" y="3795283"/>
            <a:ext cx="2952406"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8057D401-A389-46E6-8124-380804BA6A91}"/>
              </a:ext>
            </a:extLst>
          </p:cNvPr>
          <p:cNvSpPr/>
          <p:nvPr/>
        </p:nvSpPr>
        <p:spPr>
          <a:xfrm flipV="1">
            <a:off x="6058956" y="3163718"/>
            <a:ext cx="2952406" cy="653185"/>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197D32ED-DFA6-4E50-8552-30AF9D33FA9C}"/>
              </a:ext>
            </a:extLst>
          </p:cNvPr>
          <p:cNvSpPr/>
          <p:nvPr/>
        </p:nvSpPr>
        <p:spPr>
          <a:xfrm rot="17775631">
            <a:off x="7583319" y="4337439"/>
            <a:ext cx="1026545" cy="1316849"/>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D0D81103-B9D7-4407-97C4-422FEF27A6CF}"/>
              </a:ext>
            </a:extLst>
          </p:cNvPr>
          <p:cNvSpPr/>
          <p:nvPr/>
        </p:nvSpPr>
        <p:spPr>
          <a:xfrm rot="17732828">
            <a:off x="6837203" y="4012068"/>
            <a:ext cx="2738336" cy="907977"/>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7583584-1F44-437B-BAD6-3D2AFBB5FFC5}"/>
              </a:ext>
            </a:extLst>
          </p:cNvPr>
          <p:cNvSpPr/>
          <p:nvPr/>
        </p:nvSpPr>
        <p:spPr>
          <a:xfrm>
            <a:off x="4551492" y="271483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extracting/ harvesting natural resources</a:t>
            </a:r>
          </a:p>
        </p:txBody>
      </p:sp>
      <p:sp>
        <p:nvSpPr>
          <p:cNvPr id="33" name="Oval 32">
            <a:extLst>
              <a:ext uri="{FF2B5EF4-FFF2-40B4-BE49-F238E27FC236}">
                <a16:creationId xmlns:a16="http://schemas.microsoft.com/office/drawing/2014/main" id="{3A27A97D-2A15-4C58-84A5-B2BD983CFF52}"/>
              </a:ext>
            </a:extLst>
          </p:cNvPr>
          <p:cNvSpPr/>
          <p:nvPr/>
        </p:nvSpPr>
        <p:spPr>
          <a:xfrm>
            <a:off x="6296156" y="4720017"/>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processing natural resources</a:t>
            </a:r>
          </a:p>
        </p:txBody>
      </p:sp>
      <p:sp>
        <p:nvSpPr>
          <p:cNvPr id="34" name="Freeform: Shape 33">
            <a:extLst>
              <a:ext uri="{FF2B5EF4-FFF2-40B4-BE49-F238E27FC236}">
                <a16:creationId xmlns:a16="http://schemas.microsoft.com/office/drawing/2014/main" id="{540B9785-6ECD-45C8-AE84-C6EF4E267FD2}"/>
              </a:ext>
            </a:extLst>
          </p:cNvPr>
          <p:cNvSpPr/>
          <p:nvPr/>
        </p:nvSpPr>
        <p:spPr>
          <a:xfrm rot="21168889">
            <a:off x="6770224" y="2871914"/>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1618B83E-DD63-4BC3-9325-ADEE790591FA}"/>
              </a:ext>
            </a:extLst>
          </p:cNvPr>
          <p:cNvSpPr/>
          <p:nvPr/>
        </p:nvSpPr>
        <p:spPr>
          <a:xfrm rot="431111" flipH="1">
            <a:off x="8247014" y="2623997"/>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6A9A6CB4-1C7F-4A57-B7D2-FB075A31A9C4}"/>
              </a:ext>
            </a:extLst>
          </p:cNvPr>
          <p:cNvSpPr/>
          <p:nvPr/>
        </p:nvSpPr>
        <p:spPr>
          <a:xfrm rot="20647603">
            <a:off x="7154752" y="2905672"/>
            <a:ext cx="757646"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4B93FD55-0FB9-43DA-AB54-BD8D4DAF46DC}"/>
              </a:ext>
            </a:extLst>
          </p:cNvPr>
          <p:cNvSpPr/>
          <p:nvPr/>
        </p:nvSpPr>
        <p:spPr>
          <a:xfrm rot="21298558" flipH="1">
            <a:off x="7722952" y="2708416"/>
            <a:ext cx="1400444"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92FE3901-C1CF-4894-9D92-85881F5C7C72}"/>
              </a:ext>
            </a:extLst>
          </p:cNvPr>
          <p:cNvSpPr/>
          <p:nvPr/>
        </p:nvSpPr>
        <p:spPr>
          <a:xfrm>
            <a:off x="6474568" y="942662"/>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making decisions about natural resource management</a:t>
            </a:r>
          </a:p>
        </p:txBody>
      </p:sp>
    </p:spTree>
    <p:extLst>
      <p:ext uri="{BB962C8B-B14F-4D97-AF65-F5344CB8AC3E}">
        <p14:creationId xmlns:p14="http://schemas.microsoft.com/office/powerpoint/2010/main" val="2979690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ED05D6C-FA60-40F3-B69F-2E2DC7DE9ED6}"/>
              </a:ext>
            </a:extLst>
          </p:cNvPr>
          <p:cNvSpPr/>
          <p:nvPr/>
        </p:nvSpPr>
        <p:spPr>
          <a:xfrm>
            <a:off x="8922994" y="1995531"/>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selling natural resource products</a:t>
            </a:r>
          </a:p>
        </p:txBody>
      </p:sp>
      <p:sp>
        <p:nvSpPr>
          <p:cNvPr id="17" name="Oval 16">
            <a:extLst>
              <a:ext uri="{FF2B5EF4-FFF2-40B4-BE49-F238E27FC236}">
                <a16:creationId xmlns:a16="http://schemas.microsoft.com/office/drawing/2014/main" id="{16F27700-78E4-4459-AB2D-F0132E65FE89}"/>
              </a:ext>
            </a:extLst>
          </p:cNvPr>
          <p:cNvSpPr/>
          <p:nvPr/>
        </p:nvSpPr>
        <p:spPr>
          <a:xfrm>
            <a:off x="8719491" y="408254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using natural resource products in household</a:t>
            </a:r>
          </a:p>
        </p:txBody>
      </p:sp>
      <p:sp>
        <p:nvSpPr>
          <p:cNvPr id="18" name="Freeform: Shape 17">
            <a:extLst>
              <a:ext uri="{FF2B5EF4-FFF2-40B4-BE49-F238E27FC236}">
                <a16:creationId xmlns:a16="http://schemas.microsoft.com/office/drawing/2014/main" id="{AECF52EB-CD8B-4197-818C-8819AF01930D}"/>
              </a:ext>
            </a:extLst>
          </p:cNvPr>
          <p:cNvSpPr/>
          <p:nvPr/>
        </p:nvSpPr>
        <p:spPr>
          <a:xfrm>
            <a:off x="6138019" y="3823034"/>
            <a:ext cx="1189614"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3421152-D5CE-4CCC-A8F7-B6CBC5AD3E30}"/>
              </a:ext>
            </a:extLst>
          </p:cNvPr>
          <p:cNvSpPr/>
          <p:nvPr/>
        </p:nvSpPr>
        <p:spPr>
          <a:xfrm>
            <a:off x="5985894" y="3795283"/>
            <a:ext cx="2952406"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737863EC-0462-49BB-B57C-5C8916C4B346}"/>
              </a:ext>
            </a:extLst>
          </p:cNvPr>
          <p:cNvSpPr/>
          <p:nvPr/>
        </p:nvSpPr>
        <p:spPr>
          <a:xfrm flipV="1">
            <a:off x="6058956" y="3163718"/>
            <a:ext cx="2952406" cy="653185"/>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F0DEDEA2-9445-47FA-9F73-2E69DB83A2DA}"/>
              </a:ext>
            </a:extLst>
          </p:cNvPr>
          <p:cNvSpPr/>
          <p:nvPr/>
        </p:nvSpPr>
        <p:spPr>
          <a:xfrm rot="17775631">
            <a:off x="7583319" y="4337439"/>
            <a:ext cx="1026545" cy="1316849"/>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4284EF5C-B8B8-44E6-A7E5-C3EC05A0D754}"/>
              </a:ext>
            </a:extLst>
          </p:cNvPr>
          <p:cNvSpPr/>
          <p:nvPr/>
        </p:nvSpPr>
        <p:spPr>
          <a:xfrm rot="17732828">
            <a:off x="6837203" y="4012068"/>
            <a:ext cx="2738336" cy="907977"/>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A1BE541-8953-4DA9-85EB-93983D7A2118}"/>
              </a:ext>
            </a:extLst>
          </p:cNvPr>
          <p:cNvSpPr/>
          <p:nvPr/>
        </p:nvSpPr>
        <p:spPr>
          <a:xfrm>
            <a:off x="4551492" y="271483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extracting/ harvesting natural resources</a:t>
            </a:r>
          </a:p>
        </p:txBody>
      </p:sp>
      <p:sp>
        <p:nvSpPr>
          <p:cNvPr id="3" name="Oval 2">
            <a:extLst>
              <a:ext uri="{FF2B5EF4-FFF2-40B4-BE49-F238E27FC236}">
                <a16:creationId xmlns:a16="http://schemas.microsoft.com/office/drawing/2014/main" id="{02A695EE-B36F-4F8D-8778-A5B791BF914E}"/>
              </a:ext>
            </a:extLst>
          </p:cNvPr>
          <p:cNvSpPr/>
          <p:nvPr/>
        </p:nvSpPr>
        <p:spPr>
          <a:xfrm>
            <a:off x="6296156" y="4720017"/>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processing natural resources</a:t>
            </a:r>
          </a:p>
        </p:txBody>
      </p:sp>
      <p:sp>
        <p:nvSpPr>
          <p:cNvPr id="2" name="Freeform: Shape 1">
            <a:extLst>
              <a:ext uri="{FF2B5EF4-FFF2-40B4-BE49-F238E27FC236}">
                <a16:creationId xmlns:a16="http://schemas.microsoft.com/office/drawing/2014/main" id="{4B43865B-927E-42FB-B287-ADDA379271DB}"/>
              </a:ext>
            </a:extLst>
          </p:cNvPr>
          <p:cNvSpPr/>
          <p:nvPr/>
        </p:nvSpPr>
        <p:spPr>
          <a:xfrm rot="21168889">
            <a:off x="6770224" y="2871914"/>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F4FE901-4C64-4B57-A81F-4678289C7719}"/>
              </a:ext>
            </a:extLst>
          </p:cNvPr>
          <p:cNvSpPr/>
          <p:nvPr/>
        </p:nvSpPr>
        <p:spPr>
          <a:xfrm rot="431111" flipH="1">
            <a:off x="8247014" y="2623997"/>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15B69FD-52FA-4FE3-82E1-C4B4A73B1B16}"/>
              </a:ext>
            </a:extLst>
          </p:cNvPr>
          <p:cNvSpPr/>
          <p:nvPr/>
        </p:nvSpPr>
        <p:spPr>
          <a:xfrm rot="20647603">
            <a:off x="7154752" y="2905672"/>
            <a:ext cx="757646"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28874FA7-2524-4BAB-9BDB-8705BAFFBBA9}"/>
              </a:ext>
            </a:extLst>
          </p:cNvPr>
          <p:cNvSpPr/>
          <p:nvPr/>
        </p:nvSpPr>
        <p:spPr>
          <a:xfrm rot="21298558" flipH="1">
            <a:off x="7722952" y="2708416"/>
            <a:ext cx="1400444"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7E19383-FA4F-40E4-97D9-05C0133BD99B}"/>
              </a:ext>
            </a:extLst>
          </p:cNvPr>
          <p:cNvSpPr/>
          <p:nvPr/>
        </p:nvSpPr>
        <p:spPr>
          <a:xfrm>
            <a:off x="6474568" y="942662"/>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making decisions about natural resource management</a:t>
            </a:r>
          </a:p>
        </p:txBody>
      </p:sp>
      <p:pic>
        <p:nvPicPr>
          <p:cNvPr id="24" name="Graphic 23" descr="Male">
            <a:extLst>
              <a:ext uri="{FF2B5EF4-FFF2-40B4-BE49-F238E27FC236}">
                <a16:creationId xmlns:a16="http://schemas.microsoft.com/office/drawing/2014/main" id="{4BFCDFE1-10FD-4351-B163-ED37FDDD8D5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8063" y="155630"/>
            <a:ext cx="914400" cy="914400"/>
          </a:xfrm>
          <a:prstGeom prst="rect">
            <a:avLst/>
          </a:prstGeom>
        </p:spPr>
      </p:pic>
      <p:pic>
        <p:nvPicPr>
          <p:cNvPr id="25" name="Graphic 24" descr="Female">
            <a:extLst>
              <a:ext uri="{FF2B5EF4-FFF2-40B4-BE49-F238E27FC236}">
                <a16:creationId xmlns:a16="http://schemas.microsoft.com/office/drawing/2014/main" id="{13485537-3726-4361-85BE-F3A98BA655D8}"/>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3350" y="334676"/>
            <a:ext cx="831273" cy="831273"/>
          </a:xfrm>
          <a:prstGeom prst="rect">
            <a:avLst/>
          </a:prstGeom>
        </p:spPr>
      </p:pic>
      <p:sp>
        <p:nvSpPr>
          <p:cNvPr id="29" name="Rectangle: Rounded Corners 28">
            <a:extLst>
              <a:ext uri="{FF2B5EF4-FFF2-40B4-BE49-F238E27FC236}">
                <a16:creationId xmlns:a16="http://schemas.microsoft.com/office/drawing/2014/main" id="{B2B2743B-38A4-4B16-91AA-A82153D2DAC7}"/>
              </a:ext>
            </a:extLst>
          </p:cNvPr>
          <p:cNvSpPr/>
          <p:nvPr/>
        </p:nvSpPr>
        <p:spPr>
          <a:xfrm>
            <a:off x="64163" y="1225515"/>
            <a:ext cx="2821577" cy="978674"/>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do they do in each of these steps?</a:t>
            </a:r>
          </a:p>
        </p:txBody>
      </p:sp>
    </p:spTree>
    <p:extLst>
      <p:ext uri="{BB962C8B-B14F-4D97-AF65-F5344CB8AC3E}">
        <p14:creationId xmlns:p14="http://schemas.microsoft.com/office/powerpoint/2010/main" val="71166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9BF8D8CC-0118-4445-A4E0-2E4CB645FFCA}"/>
              </a:ext>
            </a:extLst>
          </p:cNvPr>
          <p:cNvSpPr/>
          <p:nvPr/>
        </p:nvSpPr>
        <p:spPr>
          <a:xfrm>
            <a:off x="8922994" y="1995531"/>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selling natural resource products</a:t>
            </a:r>
          </a:p>
        </p:txBody>
      </p:sp>
      <p:sp>
        <p:nvSpPr>
          <p:cNvPr id="25" name="Oval 24">
            <a:extLst>
              <a:ext uri="{FF2B5EF4-FFF2-40B4-BE49-F238E27FC236}">
                <a16:creationId xmlns:a16="http://schemas.microsoft.com/office/drawing/2014/main" id="{F4EDAEF4-329A-4EE0-96BE-8A2972C7B012}"/>
              </a:ext>
            </a:extLst>
          </p:cNvPr>
          <p:cNvSpPr/>
          <p:nvPr/>
        </p:nvSpPr>
        <p:spPr>
          <a:xfrm>
            <a:off x="8719491" y="408254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using natural resource products in household</a:t>
            </a:r>
          </a:p>
        </p:txBody>
      </p:sp>
      <p:sp>
        <p:nvSpPr>
          <p:cNvPr id="26" name="Freeform: Shape 25">
            <a:extLst>
              <a:ext uri="{FF2B5EF4-FFF2-40B4-BE49-F238E27FC236}">
                <a16:creationId xmlns:a16="http://schemas.microsoft.com/office/drawing/2014/main" id="{599E60B7-B9F2-4A5B-9EAF-F000D50BDC51}"/>
              </a:ext>
            </a:extLst>
          </p:cNvPr>
          <p:cNvSpPr/>
          <p:nvPr/>
        </p:nvSpPr>
        <p:spPr>
          <a:xfrm>
            <a:off x="6138019" y="3823034"/>
            <a:ext cx="1189614"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DC208EA4-5DE3-4627-838C-75F7F929FB2C}"/>
              </a:ext>
            </a:extLst>
          </p:cNvPr>
          <p:cNvSpPr/>
          <p:nvPr/>
        </p:nvSpPr>
        <p:spPr>
          <a:xfrm>
            <a:off x="5985894" y="3795283"/>
            <a:ext cx="2952406"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3F1A3CB6-8628-4E8D-B0DA-5DA53AAEBD55}"/>
              </a:ext>
            </a:extLst>
          </p:cNvPr>
          <p:cNvSpPr/>
          <p:nvPr/>
        </p:nvSpPr>
        <p:spPr>
          <a:xfrm flipV="1">
            <a:off x="6058956" y="3163718"/>
            <a:ext cx="2952406" cy="653185"/>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73D5BAB0-F6BF-4E62-A763-66C46ED60D57}"/>
              </a:ext>
            </a:extLst>
          </p:cNvPr>
          <p:cNvSpPr/>
          <p:nvPr/>
        </p:nvSpPr>
        <p:spPr>
          <a:xfrm rot="17775631">
            <a:off x="7583319" y="4337439"/>
            <a:ext cx="1026545" cy="1316849"/>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9594E6FA-04E9-4F00-9AED-A20F77DE9B67}"/>
              </a:ext>
            </a:extLst>
          </p:cNvPr>
          <p:cNvSpPr/>
          <p:nvPr/>
        </p:nvSpPr>
        <p:spPr>
          <a:xfrm rot="17732828">
            <a:off x="6837203" y="4012068"/>
            <a:ext cx="2738336" cy="907977"/>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E77B478B-164A-49E5-9E72-7706E08154FF}"/>
              </a:ext>
            </a:extLst>
          </p:cNvPr>
          <p:cNvSpPr/>
          <p:nvPr/>
        </p:nvSpPr>
        <p:spPr>
          <a:xfrm>
            <a:off x="4551492" y="271483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extracting/ harvesting natural resources</a:t>
            </a:r>
          </a:p>
        </p:txBody>
      </p:sp>
      <p:sp>
        <p:nvSpPr>
          <p:cNvPr id="37" name="Oval 36">
            <a:extLst>
              <a:ext uri="{FF2B5EF4-FFF2-40B4-BE49-F238E27FC236}">
                <a16:creationId xmlns:a16="http://schemas.microsoft.com/office/drawing/2014/main" id="{3CCEA762-B050-442E-B8C5-4E1E8505290F}"/>
              </a:ext>
            </a:extLst>
          </p:cNvPr>
          <p:cNvSpPr/>
          <p:nvPr/>
        </p:nvSpPr>
        <p:spPr>
          <a:xfrm>
            <a:off x="6296156" y="4720017"/>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processing natural resources</a:t>
            </a:r>
          </a:p>
        </p:txBody>
      </p:sp>
      <p:sp>
        <p:nvSpPr>
          <p:cNvPr id="39" name="Freeform: Shape 38">
            <a:extLst>
              <a:ext uri="{FF2B5EF4-FFF2-40B4-BE49-F238E27FC236}">
                <a16:creationId xmlns:a16="http://schemas.microsoft.com/office/drawing/2014/main" id="{463337B5-D3B2-48B8-9668-E5B9138AA660}"/>
              </a:ext>
            </a:extLst>
          </p:cNvPr>
          <p:cNvSpPr/>
          <p:nvPr/>
        </p:nvSpPr>
        <p:spPr>
          <a:xfrm rot="21168889">
            <a:off x="6770224" y="2871914"/>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4FAF4354-8F75-49DD-866F-E94BC11DAA40}"/>
              </a:ext>
            </a:extLst>
          </p:cNvPr>
          <p:cNvSpPr/>
          <p:nvPr/>
        </p:nvSpPr>
        <p:spPr>
          <a:xfrm rot="431111" flipH="1">
            <a:off x="8247014" y="2623997"/>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ECB07B3C-103A-42DB-A0C5-C46C3D2201FA}"/>
              </a:ext>
            </a:extLst>
          </p:cNvPr>
          <p:cNvSpPr/>
          <p:nvPr/>
        </p:nvSpPr>
        <p:spPr>
          <a:xfrm rot="20647603">
            <a:off x="7154752" y="2905672"/>
            <a:ext cx="757646"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CE0CAEE2-99FD-4AE9-8555-14EA6FEC9812}"/>
              </a:ext>
            </a:extLst>
          </p:cNvPr>
          <p:cNvSpPr/>
          <p:nvPr/>
        </p:nvSpPr>
        <p:spPr>
          <a:xfrm rot="21298558" flipH="1">
            <a:off x="7722952" y="2708416"/>
            <a:ext cx="1400444"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B7A5F8A5-BEBE-4F2D-B8E0-3623E4253D19}"/>
              </a:ext>
            </a:extLst>
          </p:cNvPr>
          <p:cNvSpPr/>
          <p:nvPr/>
        </p:nvSpPr>
        <p:spPr>
          <a:xfrm>
            <a:off x="6474568" y="942662"/>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making decisions about natural resource management</a:t>
            </a:r>
          </a:p>
        </p:txBody>
      </p:sp>
      <p:sp>
        <p:nvSpPr>
          <p:cNvPr id="15" name="Rectangle 14">
            <a:extLst>
              <a:ext uri="{FF2B5EF4-FFF2-40B4-BE49-F238E27FC236}">
                <a16:creationId xmlns:a16="http://schemas.microsoft.com/office/drawing/2014/main" id="{6145D3C7-620A-4A84-971B-F871C089EEE4}"/>
              </a:ext>
            </a:extLst>
          </p:cNvPr>
          <p:cNvSpPr/>
          <p:nvPr/>
        </p:nvSpPr>
        <p:spPr>
          <a:xfrm>
            <a:off x="2844127" y="3348755"/>
            <a:ext cx="1972368" cy="676545"/>
          </a:xfrm>
          <a:prstGeom prst="rect">
            <a:avLst/>
          </a:prstGeom>
          <a:solidFill>
            <a:srgbClr val="79DC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a:solidFill>
                  <a:schemeClr val="tx1"/>
                </a:solidFill>
              </a:rPr>
              <a:t>access to natural resources</a:t>
            </a:r>
          </a:p>
        </p:txBody>
      </p:sp>
      <p:sp>
        <p:nvSpPr>
          <p:cNvPr id="16" name="Rectangle 15">
            <a:extLst>
              <a:ext uri="{FF2B5EF4-FFF2-40B4-BE49-F238E27FC236}">
                <a16:creationId xmlns:a16="http://schemas.microsoft.com/office/drawing/2014/main" id="{A4107582-7E7E-4D57-9EA2-6163FAA3124C}"/>
              </a:ext>
            </a:extLst>
          </p:cNvPr>
          <p:cNvSpPr/>
          <p:nvPr/>
        </p:nvSpPr>
        <p:spPr>
          <a:xfrm>
            <a:off x="6952360" y="3259578"/>
            <a:ext cx="2248146" cy="1026735"/>
          </a:xfrm>
          <a:prstGeom prst="rect">
            <a:avLst/>
          </a:prstGeom>
          <a:solidFill>
            <a:srgbClr val="79DC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a:solidFill>
                  <a:schemeClr val="tx1"/>
                </a:solidFill>
              </a:rPr>
              <a:t>access to capital/credit, equipment, training</a:t>
            </a:r>
          </a:p>
        </p:txBody>
      </p:sp>
      <p:sp>
        <p:nvSpPr>
          <p:cNvPr id="24" name="Rectangle 23">
            <a:extLst>
              <a:ext uri="{FF2B5EF4-FFF2-40B4-BE49-F238E27FC236}">
                <a16:creationId xmlns:a16="http://schemas.microsoft.com/office/drawing/2014/main" id="{32A5CD21-3E78-4434-A8DA-EDFF918CA882}"/>
              </a:ext>
            </a:extLst>
          </p:cNvPr>
          <p:cNvSpPr/>
          <p:nvPr/>
        </p:nvSpPr>
        <p:spPr>
          <a:xfrm>
            <a:off x="4872397" y="1807051"/>
            <a:ext cx="1927175" cy="701274"/>
          </a:xfrm>
          <a:prstGeom prst="rect">
            <a:avLst/>
          </a:prstGeom>
          <a:solidFill>
            <a:srgbClr val="79DC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a:solidFill>
                  <a:schemeClr val="tx1"/>
                </a:solidFill>
              </a:rPr>
              <a:t>position of authority</a:t>
            </a:r>
          </a:p>
        </p:txBody>
      </p:sp>
      <p:sp>
        <p:nvSpPr>
          <p:cNvPr id="28" name="Rectangle 27">
            <a:extLst>
              <a:ext uri="{FF2B5EF4-FFF2-40B4-BE49-F238E27FC236}">
                <a16:creationId xmlns:a16="http://schemas.microsoft.com/office/drawing/2014/main" id="{0F32D26C-977C-4315-9C01-874DDA930C41}"/>
              </a:ext>
            </a:extLst>
          </p:cNvPr>
          <p:cNvSpPr/>
          <p:nvPr/>
        </p:nvSpPr>
        <p:spPr>
          <a:xfrm>
            <a:off x="10103510" y="1750246"/>
            <a:ext cx="1927175" cy="701274"/>
          </a:xfrm>
          <a:prstGeom prst="rect">
            <a:avLst/>
          </a:prstGeom>
          <a:solidFill>
            <a:srgbClr val="79DC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a:solidFill>
                  <a:schemeClr val="tx1"/>
                </a:solidFill>
              </a:rPr>
              <a:t>access to market</a:t>
            </a:r>
          </a:p>
        </p:txBody>
      </p:sp>
      <p:sp>
        <p:nvSpPr>
          <p:cNvPr id="27" name="Rectangle 26">
            <a:extLst>
              <a:ext uri="{FF2B5EF4-FFF2-40B4-BE49-F238E27FC236}">
                <a16:creationId xmlns:a16="http://schemas.microsoft.com/office/drawing/2014/main" id="{6BCA0785-0F6F-4BC2-ADCD-4EB0AEC77320}"/>
              </a:ext>
            </a:extLst>
          </p:cNvPr>
          <p:cNvSpPr/>
          <p:nvPr/>
        </p:nvSpPr>
        <p:spPr>
          <a:xfrm>
            <a:off x="8422780" y="935165"/>
            <a:ext cx="1927175" cy="701274"/>
          </a:xfrm>
          <a:prstGeom prst="rect">
            <a:avLst/>
          </a:prstGeom>
          <a:solidFill>
            <a:srgbClr val="79DC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a:solidFill>
                  <a:schemeClr val="tx1"/>
                </a:solidFill>
              </a:rPr>
              <a:t>time &amp; resources to participate</a:t>
            </a:r>
          </a:p>
        </p:txBody>
      </p:sp>
      <p:sp>
        <p:nvSpPr>
          <p:cNvPr id="48" name="Rectangle: Rounded Corners 47">
            <a:extLst>
              <a:ext uri="{FF2B5EF4-FFF2-40B4-BE49-F238E27FC236}">
                <a16:creationId xmlns:a16="http://schemas.microsoft.com/office/drawing/2014/main" id="{59769B09-52F4-47C8-97AA-9CF92B3FBBBB}"/>
              </a:ext>
            </a:extLst>
          </p:cNvPr>
          <p:cNvSpPr/>
          <p:nvPr/>
        </p:nvSpPr>
        <p:spPr>
          <a:xfrm>
            <a:off x="64163" y="1236149"/>
            <a:ext cx="2821577" cy="978674"/>
          </a:xfrm>
          <a:prstGeom prst="roundRect">
            <a:avLst/>
          </a:prstGeom>
          <a:solidFill>
            <a:schemeClr val="accent4"/>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chemeClr val="accent4">
                    <a:lumMod val="60000"/>
                    <a:lumOff val="40000"/>
                  </a:schemeClr>
                </a:solidFill>
              </a:rPr>
              <a:t>What do they do in each of these steps?</a:t>
            </a:r>
          </a:p>
        </p:txBody>
      </p:sp>
      <p:sp>
        <p:nvSpPr>
          <p:cNvPr id="49" name="Rectangle: Rounded Corners 48">
            <a:extLst>
              <a:ext uri="{FF2B5EF4-FFF2-40B4-BE49-F238E27FC236}">
                <a16:creationId xmlns:a16="http://schemas.microsoft.com/office/drawing/2014/main" id="{C2238A6E-BE22-4F80-9216-5CECD0C5DB83}"/>
              </a:ext>
            </a:extLst>
          </p:cNvPr>
          <p:cNvSpPr/>
          <p:nvPr/>
        </p:nvSpPr>
        <p:spPr>
          <a:xfrm>
            <a:off x="56078" y="2399575"/>
            <a:ext cx="2821577" cy="863965"/>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helps/allows them to do this? </a:t>
            </a:r>
          </a:p>
        </p:txBody>
      </p:sp>
      <p:pic>
        <p:nvPicPr>
          <p:cNvPr id="53" name="Graphic 52" descr="Male">
            <a:extLst>
              <a:ext uri="{FF2B5EF4-FFF2-40B4-BE49-F238E27FC236}">
                <a16:creationId xmlns:a16="http://schemas.microsoft.com/office/drawing/2014/main" id="{21B5DE0D-D1FD-4271-B37B-09F5621387D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8063" y="155630"/>
            <a:ext cx="914400" cy="914400"/>
          </a:xfrm>
          <a:prstGeom prst="rect">
            <a:avLst/>
          </a:prstGeom>
        </p:spPr>
      </p:pic>
      <p:pic>
        <p:nvPicPr>
          <p:cNvPr id="54" name="Graphic 53" descr="Female">
            <a:extLst>
              <a:ext uri="{FF2B5EF4-FFF2-40B4-BE49-F238E27FC236}">
                <a16:creationId xmlns:a16="http://schemas.microsoft.com/office/drawing/2014/main" id="{006BD1A5-3ABA-434E-86AD-93866BF600E9}"/>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3350" y="334676"/>
            <a:ext cx="831273" cy="831273"/>
          </a:xfrm>
          <a:prstGeom prst="rect">
            <a:avLst/>
          </a:prstGeom>
        </p:spPr>
      </p:pic>
    </p:spTree>
    <p:extLst>
      <p:ext uri="{BB962C8B-B14F-4D97-AF65-F5344CB8AC3E}">
        <p14:creationId xmlns:p14="http://schemas.microsoft.com/office/powerpoint/2010/main" val="1457063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361306AC-9F64-4B5A-BE44-AA9012FCA265}"/>
              </a:ext>
            </a:extLst>
          </p:cNvPr>
          <p:cNvSpPr/>
          <p:nvPr/>
        </p:nvSpPr>
        <p:spPr>
          <a:xfrm>
            <a:off x="8922994" y="1995531"/>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selling natural resource products</a:t>
            </a:r>
          </a:p>
        </p:txBody>
      </p:sp>
      <p:sp>
        <p:nvSpPr>
          <p:cNvPr id="24" name="Oval 23">
            <a:extLst>
              <a:ext uri="{FF2B5EF4-FFF2-40B4-BE49-F238E27FC236}">
                <a16:creationId xmlns:a16="http://schemas.microsoft.com/office/drawing/2014/main" id="{FA827F4B-7A4E-44F2-A774-9891503C7D57}"/>
              </a:ext>
            </a:extLst>
          </p:cNvPr>
          <p:cNvSpPr/>
          <p:nvPr/>
        </p:nvSpPr>
        <p:spPr>
          <a:xfrm>
            <a:off x="8719491" y="408254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using natural resource products in household</a:t>
            </a:r>
          </a:p>
        </p:txBody>
      </p:sp>
      <p:sp>
        <p:nvSpPr>
          <p:cNvPr id="25" name="Freeform: Shape 24">
            <a:extLst>
              <a:ext uri="{FF2B5EF4-FFF2-40B4-BE49-F238E27FC236}">
                <a16:creationId xmlns:a16="http://schemas.microsoft.com/office/drawing/2014/main" id="{14B17A73-E02B-4A4C-BAFA-B0D2F8D09C82}"/>
              </a:ext>
            </a:extLst>
          </p:cNvPr>
          <p:cNvSpPr/>
          <p:nvPr/>
        </p:nvSpPr>
        <p:spPr>
          <a:xfrm>
            <a:off x="6138019" y="3823034"/>
            <a:ext cx="1189614"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137FCAA-54D6-471B-A6F0-120F484A2ACE}"/>
              </a:ext>
            </a:extLst>
          </p:cNvPr>
          <p:cNvSpPr/>
          <p:nvPr/>
        </p:nvSpPr>
        <p:spPr>
          <a:xfrm>
            <a:off x="5985894" y="3795283"/>
            <a:ext cx="2952406"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EBF73D94-5F96-4ED4-A456-5BC31228AAE4}"/>
              </a:ext>
            </a:extLst>
          </p:cNvPr>
          <p:cNvSpPr/>
          <p:nvPr/>
        </p:nvSpPr>
        <p:spPr>
          <a:xfrm flipV="1">
            <a:off x="6058956" y="3163718"/>
            <a:ext cx="2952406" cy="653185"/>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7953FE86-C682-4AFF-8B33-D0F4D3687640}"/>
              </a:ext>
            </a:extLst>
          </p:cNvPr>
          <p:cNvSpPr/>
          <p:nvPr/>
        </p:nvSpPr>
        <p:spPr>
          <a:xfrm rot="17775631">
            <a:off x="7583319" y="4337439"/>
            <a:ext cx="1026545" cy="1316849"/>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A331A89D-EB04-49C6-AB71-712441D4C58A}"/>
              </a:ext>
            </a:extLst>
          </p:cNvPr>
          <p:cNvSpPr/>
          <p:nvPr/>
        </p:nvSpPr>
        <p:spPr>
          <a:xfrm rot="17732828">
            <a:off x="6837203" y="4012068"/>
            <a:ext cx="2738336" cy="907977"/>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82840E85-D536-405E-8C43-79924F82649C}"/>
              </a:ext>
            </a:extLst>
          </p:cNvPr>
          <p:cNvSpPr/>
          <p:nvPr/>
        </p:nvSpPr>
        <p:spPr>
          <a:xfrm>
            <a:off x="4551492" y="271483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extracting/ harvesting natural resources</a:t>
            </a:r>
          </a:p>
        </p:txBody>
      </p:sp>
      <p:sp>
        <p:nvSpPr>
          <p:cNvPr id="32" name="Oval 31">
            <a:extLst>
              <a:ext uri="{FF2B5EF4-FFF2-40B4-BE49-F238E27FC236}">
                <a16:creationId xmlns:a16="http://schemas.microsoft.com/office/drawing/2014/main" id="{2703055B-FA1C-4283-8346-EEC0AFDAE20F}"/>
              </a:ext>
            </a:extLst>
          </p:cNvPr>
          <p:cNvSpPr/>
          <p:nvPr/>
        </p:nvSpPr>
        <p:spPr>
          <a:xfrm>
            <a:off x="6296156" y="4720017"/>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processing natural resources</a:t>
            </a:r>
          </a:p>
        </p:txBody>
      </p:sp>
      <p:sp>
        <p:nvSpPr>
          <p:cNvPr id="35" name="Freeform: Shape 34">
            <a:extLst>
              <a:ext uri="{FF2B5EF4-FFF2-40B4-BE49-F238E27FC236}">
                <a16:creationId xmlns:a16="http://schemas.microsoft.com/office/drawing/2014/main" id="{39853076-AF70-44E9-9180-F5E1646E9761}"/>
              </a:ext>
            </a:extLst>
          </p:cNvPr>
          <p:cNvSpPr/>
          <p:nvPr/>
        </p:nvSpPr>
        <p:spPr>
          <a:xfrm rot="21168889">
            <a:off x="6770224" y="2871914"/>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E45A4F3F-B42F-474C-9130-73ABD4D12733}"/>
              </a:ext>
            </a:extLst>
          </p:cNvPr>
          <p:cNvSpPr/>
          <p:nvPr/>
        </p:nvSpPr>
        <p:spPr>
          <a:xfrm rot="431111" flipH="1">
            <a:off x="8247014" y="2623997"/>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9708199C-C5F4-4C80-BF04-6AD39A5EBC7B}"/>
              </a:ext>
            </a:extLst>
          </p:cNvPr>
          <p:cNvSpPr/>
          <p:nvPr/>
        </p:nvSpPr>
        <p:spPr>
          <a:xfrm rot="20647603">
            <a:off x="7154752" y="2905672"/>
            <a:ext cx="757646"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8BA1802A-B923-48F8-A7A6-596DF9CB35AF}"/>
              </a:ext>
            </a:extLst>
          </p:cNvPr>
          <p:cNvSpPr/>
          <p:nvPr/>
        </p:nvSpPr>
        <p:spPr>
          <a:xfrm rot="21298558" flipH="1">
            <a:off x="7722952" y="2708416"/>
            <a:ext cx="1400444"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15313DE-5ABC-4D79-8664-E6BD827C9183}"/>
              </a:ext>
            </a:extLst>
          </p:cNvPr>
          <p:cNvSpPr/>
          <p:nvPr/>
        </p:nvSpPr>
        <p:spPr>
          <a:xfrm>
            <a:off x="6474568" y="942662"/>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making decisions about natural resource management</a:t>
            </a:r>
          </a:p>
        </p:txBody>
      </p:sp>
      <p:sp>
        <p:nvSpPr>
          <p:cNvPr id="30" name="Rectangle 29">
            <a:extLst>
              <a:ext uri="{FF2B5EF4-FFF2-40B4-BE49-F238E27FC236}">
                <a16:creationId xmlns:a16="http://schemas.microsoft.com/office/drawing/2014/main" id="{FB425841-1B9D-41DD-B92A-52A4E78E6EA2}"/>
              </a:ext>
            </a:extLst>
          </p:cNvPr>
          <p:cNvSpPr/>
          <p:nvPr/>
        </p:nvSpPr>
        <p:spPr>
          <a:xfrm>
            <a:off x="10269854" y="3330476"/>
            <a:ext cx="1751977" cy="1503241"/>
          </a:xfrm>
          <a:prstGeom prst="rect">
            <a:avLst/>
          </a:prstGeom>
          <a:solidFill>
            <a:srgbClr val="00D1C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a:solidFill>
                  <a:schemeClr val="tx1"/>
                </a:solidFill>
              </a:rPr>
              <a:t>benefits – </a:t>
            </a:r>
            <a:br>
              <a:rPr lang="en-US" sz="2000" b="1">
                <a:solidFill>
                  <a:schemeClr val="tx1"/>
                </a:solidFill>
              </a:rPr>
            </a:br>
            <a:r>
              <a:rPr lang="en-US" sz="2000" b="1">
                <a:solidFill>
                  <a:schemeClr val="tx1"/>
                </a:solidFill>
              </a:rPr>
              <a:t>income, food, etc. </a:t>
            </a:r>
          </a:p>
        </p:txBody>
      </p:sp>
      <p:sp>
        <p:nvSpPr>
          <p:cNvPr id="33" name="Rectangle 32">
            <a:extLst>
              <a:ext uri="{FF2B5EF4-FFF2-40B4-BE49-F238E27FC236}">
                <a16:creationId xmlns:a16="http://schemas.microsoft.com/office/drawing/2014/main" id="{47E046E4-717E-4F85-9A52-541291DE5ECA}"/>
              </a:ext>
            </a:extLst>
          </p:cNvPr>
          <p:cNvSpPr/>
          <p:nvPr/>
        </p:nvSpPr>
        <p:spPr>
          <a:xfrm>
            <a:off x="7027340" y="3304618"/>
            <a:ext cx="1927175" cy="1129407"/>
          </a:xfrm>
          <a:prstGeom prst="rect">
            <a:avLst/>
          </a:prstGeom>
          <a:solidFill>
            <a:srgbClr val="00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rPr>
              <a:t>gain knowledge, experiences</a:t>
            </a:r>
          </a:p>
        </p:txBody>
      </p:sp>
      <p:sp>
        <p:nvSpPr>
          <p:cNvPr id="53" name="Rectangle: Rounded Corners 52">
            <a:extLst>
              <a:ext uri="{FF2B5EF4-FFF2-40B4-BE49-F238E27FC236}">
                <a16:creationId xmlns:a16="http://schemas.microsoft.com/office/drawing/2014/main" id="{1BD46C21-004B-493D-967A-77480E1D4ED7}"/>
              </a:ext>
            </a:extLst>
          </p:cNvPr>
          <p:cNvSpPr/>
          <p:nvPr/>
        </p:nvSpPr>
        <p:spPr>
          <a:xfrm>
            <a:off x="64163" y="3439177"/>
            <a:ext cx="2821577" cy="863965"/>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do they gain from doing this?</a:t>
            </a:r>
          </a:p>
        </p:txBody>
      </p:sp>
      <p:sp>
        <p:nvSpPr>
          <p:cNvPr id="55" name="Rectangle: Rounded Corners 54">
            <a:extLst>
              <a:ext uri="{FF2B5EF4-FFF2-40B4-BE49-F238E27FC236}">
                <a16:creationId xmlns:a16="http://schemas.microsoft.com/office/drawing/2014/main" id="{65799061-B485-4D4C-BC72-0C410651774C}"/>
              </a:ext>
            </a:extLst>
          </p:cNvPr>
          <p:cNvSpPr/>
          <p:nvPr/>
        </p:nvSpPr>
        <p:spPr>
          <a:xfrm>
            <a:off x="56078" y="2388936"/>
            <a:ext cx="2821577" cy="863965"/>
          </a:xfrm>
          <a:prstGeom prst="roundRect">
            <a:avLst/>
          </a:prstGeom>
          <a:solidFill>
            <a:schemeClr val="accent4"/>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chemeClr val="accent4">
                    <a:lumMod val="60000"/>
                    <a:lumOff val="40000"/>
                  </a:schemeClr>
                </a:solidFill>
              </a:rPr>
              <a:t>What helps/allows them to do this? </a:t>
            </a:r>
          </a:p>
        </p:txBody>
      </p:sp>
      <p:sp>
        <p:nvSpPr>
          <p:cNvPr id="56" name="Rectangle: Rounded Corners 55">
            <a:extLst>
              <a:ext uri="{FF2B5EF4-FFF2-40B4-BE49-F238E27FC236}">
                <a16:creationId xmlns:a16="http://schemas.microsoft.com/office/drawing/2014/main" id="{35C418FC-F705-4DD0-BCE3-AD3EECF189DA}"/>
              </a:ext>
            </a:extLst>
          </p:cNvPr>
          <p:cNvSpPr/>
          <p:nvPr/>
        </p:nvSpPr>
        <p:spPr>
          <a:xfrm>
            <a:off x="64163" y="1225510"/>
            <a:ext cx="2821577" cy="978674"/>
          </a:xfrm>
          <a:prstGeom prst="roundRect">
            <a:avLst/>
          </a:prstGeom>
          <a:solidFill>
            <a:schemeClr val="accent4"/>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chemeClr val="accent4">
                    <a:lumMod val="60000"/>
                    <a:lumOff val="40000"/>
                  </a:schemeClr>
                </a:solidFill>
              </a:rPr>
              <a:t>What do they do in each of these steps?</a:t>
            </a:r>
          </a:p>
        </p:txBody>
      </p:sp>
      <p:pic>
        <p:nvPicPr>
          <p:cNvPr id="58" name="Graphic 57" descr="Female">
            <a:extLst>
              <a:ext uri="{FF2B5EF4-FFF2-40B4-BE49-F238E27FC236}">
                <a16:creationId xmlns:a16="http://schemas.microsoft.com/office/drawing/2014/main" id="{7343388B-88FB-4EE5-815B-018D79F347A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63350" y="334676"/>
            <a:ext cx="831273" cy="831273"/>
          </a:xfrm>
          <a:prstGeom prst="rect">
            <a:avLst/>
          </a:prstGeom>
        </p:spPr>
      </p:pic>
      <p:pic>
        <p:nvPicPr>
          <p:cNvPr id="61" name="Graphic 60" descr="Female">
            <a:extLst>
              <a:ext uri="{FF2B5EF4-FFF2-40B4-BE49-F238E27FC236}">
                <a16:creationId xmlns:a16="http://schemas.microsoft.com/office/drawing/2014/main" id="{4174D89E-5356-4350-A58F-B6018FA2D0B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63350" y="334676"/>
            <a:ext cx="831273" cy="831273"/>
          </a:xfrm>
          <a:prstGeom prst="rect">
            <a:avLst/>
          </a:prstGeom>
        </p:spPr>
      </p:pic>
      <p:pic>
        <p:nvPicPr>
          <p:cNvPr id="63" name="Graphic 62" descr="Male">
            <a:extLst>
              <a:ext uri="{FF2B5EF4-FFF2-40B4-BE49-F238E27FC236}">
                <a16:creationId xmlns:a16="http://schemas.microsoft.com/office/drawing/2014/main" id="{C2D71E33-D995-4A6A-ACAD-E88B43E46E87}"/>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38063" y="155630"/>
            <a:ext cx="914400" cy="914400"/>
          </a:xfrm>
          <a:prstGeom prst="rect">
            <a:avLst/>
          </a:prstGeom>
        </p:spPr>
      </p:pic>
    </p:spTree>
    <p:extLst>
      <p:ext uri="{BB962C8B-B14F-4D97-AF65-F5344CB8AC3E}">
        <p14:creationId xmlns:p14="http://schemas.microsoft.com/office/powerpoint/2010/main" val="2252539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val 26">
            <a:extLst>
              <a:ext uri="{FF2B5EF4-FFF2-40B4-BE49-F238E27FC236}">
                <a16:creationId xmlns:a16="http://schemas.microsoft.com/office/drawing/2014/main" id="{957680AC-3207-47B8-B95C-5D354FE33B03}"/>
              </a:ext>
            </a:extLst>
          </p:cNvPr>
          <p:cNvSpPr/>
          <p:nvPr/>
        </p:nvSpPr>
        <p:spPr>
          <a:xfrm>
            <a:off x="8922994" y="1995531"/>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selling natural resource products</a:t>
            </a:r>
          </a:p>
        </p:txBody>
      </p:sp>
      <p:sp>
        <p:nvSpPr>
          <p:cNvPr id="28" name="Oval 27">
            <a:extLst>
              <a:ext uri="{FF2B5EF4-FFF2-40B4-BE49-F238E27FC236}">
                <a16:creationId xmlns:a16="http://schemas.microsoft.com/office/drawing/2014/main" id="{C4A840C2-2C77-4AAD-89AF-D0B0942F99DB}"/>
              </a:ext>
            </a:extLst>
          </p:cNvPr>
          <p:cNvSpPr/>
          <p:nvPr/>
        </p:nvSpPr>
        <p:spPr>
          <a:xfrm>
            <a:off x="8719491" y="408254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using natural resource products in household</a:t>
            </a:r>
          </a:p>
        </p:txBody>
      </p:sp>
      <p:sp>
        <p:nvSpPr>
          <p:cNvPr id="29" name="Freeform: Shape 28">
            <a:extLst>
              <a:ext uri="{FF2B5EF4-FFF2-40B4-BE49-F238E27FC236}">
                <a16:creationId xmlns:a16="http://schemas.microsoft.com/office/drawing/2014/main" id="{0D8E8CD4-3FAD-47AE-AB78-F36281A20452}"/>
              </a:ext>
            </a:extLst>
          </p:cNvPr>
          <p:cNvSpPr/>
          <p:nvPr/>
        </p:nvSpPr>
        <p:spPr>
          <a:xfrm>
            <a:off x="6138019" y="3823034"/>
            <a:ext cx="1189614"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55358CFF-604F-4643-9C5B-77F637455460}"/>
              </a:ext>
            </a:extLst>
          </p:cNvPr>
          <p:cNvSpPr/>
          <p:nvPr/>
        </p:nvSpPr>
        <p:spPr>
          <a:xfrm>
            <a:off x="5985894" y="3795283"/>
            <a:ext cx="2952406" cy="896983"/>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7A837FE-FDCE-4D9F-AB69-7C62C354B569}"/>
              </a:ext>
            </a:extLst>
          </p:cNvPr>
          <p:cNvSpPr/>
          <p:nvPr/>
        </p:nvSpPr>
        <p:spPr>
          <a:xfrm flipV="1">
            <a:off x="6058956" y="3163718"/>
            <a:ext cx="2952406" cy="653185"/>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919ECF23-07DA-4B7A-9D09-7BE1110A4341}"/>
              </a:ext>
            </a:extLst>
          </p:cNvPr>
          <p:cNvSpPr/>
          <p:nvPr/>
        </p:nvSpPr>
        <p:spPr>
          <a:xfrm rot="17775631">
            <a:off x="7583319" y="4337439"/>
            <a:ext cx="1026545" cy="1316849"/>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DA5607A1-3D93-455E-B232-1A6737A83FCD}"/>
              </a:ext>
            </a:extLst>
          </p:cNvPr>
          <p:cNvSpPr/>
          <p:nvPr/>
        </p:nvSpPr>
        <p:spPr>
          <a:xfrm rot="17732828">
            <a:off x="6837203" y="4012068"/>
            <a:ext cx="2738336" cy="907977"/>
          </a:xfrm>
          <a:custGeom>
            <a:avLst/>
            <a:gdLst>
              <a:gd name="connsiteX0" fmla="*/ 0 w 1915885"/>
              <a:gd name="connsiteY0" fmla="*/ 0 h 896983"/>
              <a:gd name="connsiteX1" fmla="*/ 69668 w 1915885"/>
              <a:gd name="connsiteY1" fmla="*/ 0 h 896983"/>
              <a:gd name="connsiteX2" fmla="*/ 1227908 w 1915885"/>
              <a:gd name="connsiteY2" fmla="*/ 174172 h 896983"/>
              <a:gd name="connsiteX3" fmla="*/ 1915885 w 1915885"/>
              <a:gd name="connsiteY3" fmla="*/ 896983 h 896983"/>
            </a:gdLst>
            <a:ahLst/>
            <a:cxnLst>
              <a:cxn ang="0">
                <a:pos x="connsiteX0" y="connsiteY0"/>
              </a:cxn>
              <a:cxn ang="0">
                <a:pos x="connsiteX1" y="connsiteY1"/>
              </a:cxn>
              <a:cxn ang="0">
                <a:pos x="connsiteX2" y="connsiteY2"/>
              </a:cxn>
              <a:cxn ang="0">
                <a:pos x="connsiteX3" y="connsiteY3"/>
              </a:cxn>
            </a:cxnLst>
            <a:rect l="l" t="t" r="r" b="b"/>
            <a:pathLst>
              <a:path w="1915885" h="896983">
                <a:moveTo>
                  <a:pt x="0" y="0"/>
                </a:moveTo>
                <a:lnTo>
                  <a:pt x="69668" y="0"/>
                </a:lnTo>
                <a:cubicBezTo>
                  <a:pt x="274319" y="29029"/>
                  <a:pt x="920205" y="24675"/>
                  <a:pt x="1227908" y="174172"/>
                </a:cubicBezTo>
                <a:cubicBezTo>
                  <a:pt x="1535611" y="323669"/>
                  <a:pt x="1725748" y="610326"/>
                  <a:pt x="1915885" y="896983"/>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4F0C55D9-8C80-47C8-88C6-AEC987EF1839}"/>
              </a:ext>
            </a:extLst>
          </p:cNvPr>
          <p:cNvSpPr/>
          <p:nvPr/>
        </p:nvSpPr>
        <p:spPr>
          <a:xfrm>
            <a:off x="4551492" y="2714833"/>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extracting/ harvesting natural resources</a:t>
            </a:r>
          </a:p>
        </p:txBody>
      </p:sp>
      <p:sp>
        <p:nvSpPr>
          <p:cNvPr id="40" name="Oval 39">
            <a:extLst>
              <a:ext uri="{FF2B5EF4-FFF2-40B4-BE49-F238E27FC236}">
                <a16:creationId xmlns:a16="http://schemas.microsoft.com/office/drawing/2014/main" id="{D364ABD0-715C-4D88-9565-D2CF9818870A}"/>
              </a:ext>
            </a:extLst>
          </p:cNvPr>
          <p:cNvSpPr/>
          <p:nvPr/>
        </p:nvSpPr>
        <p:spPr>
          <a:xfrm>
            <a:off x="6296156" y="4720017"/>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processing natural resources</a:t>
            </a:r>
          </a:p>
        </p:txBody>
      </p:sp>
      <p:sp>
        <p:nvSpPr>
          <p:cNvPr id="41" name="Freeform: Shape 40">
            <a:extLst>
              <a:ext uri="{FF2B5EF4-FFF2-40B4-BE49-F238E27FC236}">
                <a16:creationId xmlns:a16="http://schemas.microsoft.com/office/drawing/2014/main" id="{68A29516-9CCF-42FE-9CF8-6D73B5B6A107}"/>
              </a:ext>
            </a:extLst>
          </p:cNvPr>
          <p:cNvSpPr/>
          <p:nvPr/>
        </p:nvSpPr>
        <p:spPr>
          <a:xfrm rot="21168889">
            <a:off x="6770224" y="2871914"/>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75CFBAD6-E273-4803-96C0-ED47A7E09414}"/>
              </a:ext>
            </a:extLst>
          </p:cNvPr>
          <p:cNvSpPr/>
          <p:nvPr/>
        </p:nvSpPr>
        <p:spPr>
          <a:xfrm rot="431111" flipH="1">
            <a:off x="8247014" y="2623997"/>
            <a:ext cx="757646" cy="487680"/>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16326511-54F7-4133-B074-1FEEB275055B}"/>
              </a:ext>
            </a:extLst>
          </p:cNvPr>
          <p:cNvSpPr/>
          <p:nvPr/>
        </p:nvSpPr>
        <p:spPr>
          <a:xfrm rot="20647603">
            <a:off x="7154752" y="2905672"/>
            <a:ext cx="757646"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80E93505-CC0F-4AEB-A0A6-D7ADFF29EF03}"/>
              </a:ext>
            </a:extLst>
          </p:cNvPr>
          <p:cNvSpPr/>
          <p:nvPr/>
        </p:nvSpPr>
        <p:spPr>
          <a:xfrm rot="21298558" flipH="1">
            <a:off x="7722952" y="2708416"/>
            <a:ext cx="1400444" cy="1822464"/>
          </a:xfrm>
          <a:custGeom>
            <a:avLst/>
            <a:gdLst>
              <a:gd name="connsiteX0" fmla="*/ 757646 w 757646"/>
              <a:gd name="connsiteY0" fmla="*/ 0 h 487680"/>
              <a:gd name="connsiteX1" fmla="*/ 522514 w 757646"/>
              <a:gd name="connsiteY1" fmla="*/ 269966 h 487680"/>
              <a:gd name="connsiteX2" fmla="*/ 0 w 757646"/>
              <a:gd name="connsiteY2" fmla="*/ 487680 h 487680"/>
            </a:gdLst>
            <a:ahLst/>
            <a:cxnLst>
              <a:cxn ang="0">
                <a:pos x="connsiteX0" y="connsiteY0"/>
              </a:cxn>
              <a:cxn ang="0">
                <a:pos x="connsiteX1" y="connsiteY1"/>
              </a:cxn>
              <a:cxn ang="0">
                <a:pos x="connsiteX2" y="connsiteY2"/>
              </a:cxn>
            </a:cxnLst>
            <a:rect l="l" t="t" r="r" b="b"/>
            <a:pathLst>
              <a:path w="757646" h="487680">
                <a:moveTo>
                  <a:pt x="757646" y="0"/>
                </a:moveTo>
                <a:cubicBezTo>
                  <a:pt x="703217" y="94343"/>
                  <a:pt x="648788" y="188686"/>
                  <a:pt x="522514" y="269966"/>
                </a:cubicBezTo>
                <a:cubicBezTo>
                  <a:pt x="396240" y="351246"/>
                  <a:pt x="198120" y="419463"/>
                  <a:pt x="0" y="487680"/>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2247D32B-95CA-45D5-A621-6D5D11917311}"/>
              </a:ext>
            </a:extLst>
          </p:cNvPr>
          <p:cNvSpPr/>
          <p:nvPr/>
        </p:nvSpPr>
        <p:spPr>
          <a:xfrm>
            <a:off x="6474568" y="942662"/>
            <a:ext cx="2331882" cy="20008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a:solidFill>
                  <a:schemeClr val="tx1"/>
                </a:solidFill>
                <a:latin typeface="Century Gothic" panose="020B0502020202020204" pitchFamily="34" charset="0"/>
              </a:rPr>
              <a:t>making decisions about natural resource management</a:t>
            </a:r>
          </a:p>
        </p:txBody>
      </p:sp>
      <p:sp>
        <p:nvSpPr>
          <p:cNvPr id="26" name="Rectangle 25">
            <a:extLst>
              <a:ext uri="{FF2B5EF4-FFF2-40B4-BE49-F238E27FC236}">
                <a16:creationId xmlns:a16="http://schemas.microsoft.com/office/drawing/2014/main" id="{2656630F-76C8-47CB-B8FF-DBD8CFD0DFAC}"/>
              </a:ext>
            </a:extLst>
          </p:cNvPr>
          <p:cNvSpPr/>
          <p:nvPr/>
        </p:nvSpPr>
        <p:spPr>
          <a:xfrm>
            <a:off x="6933469" y="3318716"/>
            <a:ext cx="2414607" cy="8485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a:solidFill>
                  <a:schemeClr val="tx1"/>
                </a:solidFill>
              </a:rPr>
              <a:t>pressures, challenges, physical risk,</a:t>
            </a:r>
          </a:p>
        </p:txBody>
      </p:sp>
      <p:sp>
        <p:nvSpPr>
          <p:cNvPr id="25" name="Rectangle 24">
            <a:extLst>
              <a:ext uri="{FF2B5EF4-FFF2-40B4-BE49-F238E27FC236}">
                <a16:creationId xmlns:a16="http://schemas.microsoft.com/office/drawing/2014/main" id="{865E1110-0843-438E-B46E-48D7D63B5929}"/>
              </a:ext>
            </a:extLst>
          </p:cNvPr>
          <p:cNvSpPr/>
          <p:nvPr/>
        </p:nvSpPr>
        <p:spPr>
          <a:xfrm>
            <a:off x="10123313" y="3635951"/>
            <a:ext cx="1927175" cy="8485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rPr>
              <a:t>vulnerability</a:t>
            </a:r>
          </a:p>
        </p:txBody>
      </p:sp>
      <p:sp>
        <p:nvSpPr>
          <p:cNvPr id="24" name="Flowchart: Extract 23">
            <a:extLst>
              <a:ext uri="{FF2B5EF4-FFF2-40B4-BE49-F238E27FC236}">
                <a16:creationId xmlns:a16="http://schemas.microsoft.com/office/drawing/2014/main" id="{B70C638D-6E83-4640-88AF-90BC5252EE97}"/>
              </a:ext>
            </a:extLst>
          </p:cNvPr>
          <p:cNvSpPr/>
          <p:nvPr/>
        </p:nvSpPr>
        <p:spPr>
          <a:xfrm>
            <a:off x="9538192" y="4345643"/>
            <a:ext cx="2738516" cy="2230486"/>
          </a:xfrm>
          <a:prstGeom prst="flowChartExtra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a:solidFill>
                  <a:schemeClr val="tx1"/>
                </a:solidFill>
              </a:rPr>
              <a:t>dependence on natural resources</a:t>
            </a:r>
          </a:p>
        </p:txBody>
      </p:sp>
      <p:sp>
        <p:nvSpPr>
          <p:cNvPr id="59" name="Rectangle: Rounded Corners 58">
            <a:extLst>
              <a:ext uri="{FF2B5EF4-FFF2-40B4-BE49-F238E27FC236}">
                <a16:creationId xmlns:a16="http://schemas.microsoft.com/office/drawing/2014/main" id="{C8D95051-6D68-4B51-B159-8CBBF16E9CDC}"/>
              </a:ext>
            </a:extLst>
          </p:cNvPr>
          <p:cNvSpPr/>
          <p:nvPr/>
        </p:nvSpPr>
        <p:spPr>
          <a:xfrm>
            <a:off x="56078" y="4487896"/>
            <a:ext cx="2821577" cy="1050241"/>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are difficulties for them?</a:t>
            </a:r>
          </a:p>
        </p:txBody>
      </p:sp>
      <p:sp>
        <p:nvSpPr>
          <p:cNvPr id="60" name="Rectangle: Rounded Corners 59">
            <a:extLst>
              <a:ext uri="{FF2B5EF4-FFF2-40B4-BE49-F238E27FC236}">
                <a16:creationId xmlns:a16="http://schemas.microsoft.com/office/drawing/2014/main" id="{9195D777-9C27-47F8-AD46-7BD354A3C5BA}"/>
              </a:ext>
            </a:extLst>
          </p:cNvPr>
          <p:cNvSpPr/>
          <p:nvPr/>
        </p:nvSpPr>
        <p:spPr>
          <a:xfrm>
            <a:off x="64163" y="3439179"/>
            <a:ext cx="2821577" cy="863965"/>
          </a:xfrm>
          <a:prstGeom prst="roundRect">
            <a:avLst/>
          </a:prstGeom>
          <a:solidFill>
            <a:schemeClr val="accent4"/>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chemeClr val="accent4">
                    <a:lumMod val="60000"/>
                    <a:lumOff val="40000"/>
                  </a:schemeClr>
                </a:solidFill>
              </a:rPr>
              <a:t>What do they gain from doing this?</a:t>
            </a:r>
          </a:p>
        </p:txBody>
      </p:sp>
      <p:sp>
        <p:nvSpPr>
          <p:cNvPr id="62" name="Rectangle: Rounded Corners 61">
            <a:extLst>
              <a:ext uri="{FF2B5EF4-FFF2-40B4-BE49-F238E27FC236}">
                <a16:creationId xmlns:a16="http://schemas.microsoft.com/office/drawing/2014/main" id="{B5D80EF8-0005-4191-B087-DD03D0277671}"/>
              </a:ext>
            </a:extLst>
          </p:cNvPr>
          <p:cNvSpPr/>
          <p:nvPr/>
        </p:nvSpPr>
        <p:spPr>
          <a:xfrm>
            <a:off x="56078" y="2388938"/>
            <a:ext cx="2821577" cy="863965"/>
          </a:xfrm>
          <a:prstGeom prst="roundRect">
            <a:avLst/>
          </a:prstGeom>
          <a:solidFill>
            <a:schemeClr val="accent4"/>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chemeClr val="accent4">
                    <a:lumMod val="60000"/>
                    <a:lumOff val="40000"/>
                  </a:schemeClr>
                </a:solidFill>
              </a:rPr>
              <a:t>What helps/allows them to do this? </a:t>
            </a:r>
          </a:p>
        </p:txBody>
      </p:sp>
      <p:sp>
        <p:nvSpPr>
          <p:cNvPr id="63" name="Rectangle: Rounded Corners 62">
            <a:extLst>
              <a:ext uri="{FF2B5EF4-FFF2-40B4-BE49-F238E27FC236}">
                <a16:creationId xmlns:a16="http://schemas.microsoft.com/office/drawing/2014/main" id="{4B589DF5-0D7A-4DD6-AFE1-7A67CE69D2A0}"/>
              </a:ext>
            </a:extLst>
          </p:cNvPr>
          <p:cNvSpPr/>
          <p:nvPr/>
        </p:nvSpPr>
        <p:spPr>
          <a:xfrm>
            <a:off x="64163" y="1225512"/>
            <a:ext cx="2821577" cy="978674"/>
          </a:xfrm>
          <a:prstGeom prst="roundRect">
            <a:avLst/>
          </a:prstGeom>
          <a:solidFill>
            <a:schemeClr val="accent4"/>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chemeClr val="accent4">
                    <a:lumMod val="60000"/>
                    <a:lumOff val="40000"/>
                  </a:schemeClr>
                </a:solidFill>
              </a:rPr>
              <a:t>What do they do in each of these steps?</a:t>
            </a:r>
          </a:p>
        </p:txBody>
      </p:sp>
      <p:pic>
        <p:nvPicPr>
          <p:cNvPr id="64" name="Graphic 63" descr="Male">
            <a:extLst>
              <a:ext uri="{FF2B5EF4-FFF2-40B4-BE49-F238E27FC236}">
                <a16:creationId xmlns:a16="http://schemas.microsoft.com/office/drawing/2014/main" id="{09BF3CBD-F495-46E9-B30C-FCD9CC1EC86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8063" y="155630"/>
            <a:ext cx="914400" cy="914400"/>
          </a:xfrm>
          <a:prstGeom prst="rect">
            <a:avLst/>
          </a:prstGeom>
        </p:spPr>
      </p:pic>
      <p:pic>
        <p:nvPicPr>
          <p:cNvPr id="65" name="Graphic 64" descr="Female">
            <a:extLst>
              <a:ext uri="{FF2B5EF4-FFF2-40B4-BE49-F238E27FC236}">
                <a16:creationId xmlns:a16="http://schemas.microsoft.com/office/drawing/2014/main" id="{FEEFD3C2-42E5-43C3-9E43-9240BE4E49B7}"/>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3350" y="334676"/>
            <a:ext cx="831273" cy="831273"/>
          </a:xfrm>
          <a:prstGeom prst="rect">
            <a:avLst/>
          </a:prstGeom>
        </p:spPr>
      </p:pic>
    </p:spTree>
    <p:extLst>
      <p:ext uri="{BB962C8B-B14F-4D97-AF65-F5344CB8AC3E}">
        <p14:creationId xmlns:p14="http://schemas.microsoft.com/office/powerpoint/2010/main" val="159703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rrow: Pentagon 26">
            <a:extLst>
              <a:ext uri="{FF2B5EF4-FFF2-40B4-BE49-F238E27FC236}">
                <a16:creationId xmlns:a16="http://schemas.microsoft.com/office/drawing/2014/main" id="{CF138E44-43F7-43FE-B18D-D0E514A5760E}"/>
              </a:ext>
            </a:extLst>
          </p:cNvPr>
          <p:cNvSpPr/>
          <p:nvPr/>
        </p:nvSpPr>
        <p:spPr>
          <a:xfrm>
            <a:off x="2825285" y="1263263"/>
            <a:ext cx="3358375" cy="881920"/>
          </a:xfrm>
          <a:prstGeom prst="homePlat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900" b="1">
                <a:latin typeface="Century Gothic" panose="020B0502020202020204" pitchFamily="34" charset="0"/>
              </a:rPr>
              <a:t>Activities, Roles, &amp; Responsibilities</a:t>
            </a:r>
          </a:p>
        </p:txBody>
      </p:sp>
      <p:sp>
        <p:nvSpPr>
          <p:cNvPr id="28" name="Arrow: Pentagon 27">
            <a:extLst>
              <a:ext uri="{FF2B5EF4-FFF2-40B4-BE49-F238E27FC236}">
                <a16:creationId xmlns:a16="http://schemas.microsoft.com/office/drawing/2014/main" id="{46950F0C-EC58-4200-B0D8-DC75BFD7FCBF}"/>
              </a:ext>
            </a:extLst>
          </p:cNvPr>
          <p:cNvSpPr/>
          <p:nvPr/>
        </p:nvSpPr>
        <p:spPr>
          <a:xfrm>
            <a:off x="2837259" y="2409422"/>
            <a:ext cx="3343089" cy="801745"/>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900" b="1">
                <a:latin typeface="Century Gothic" panose="020B0502020202020204" pitchFamily="34" charset="0"/>
              </a:rPr>
              <a:t>Access, Rights, &amp; </a:t>
            </a:r>
            <a:br>
              <a:rPr lang="en-US" sz="1900" b="1">
                <a:latin typeface="Century Gothic" panose="020B0502020202020204" pitchFamily="34" charset="0"/>
              </a:rPr>
            </a:br>
            <a:r>
              <a:rPr lang="en-US" sz="1900" b="1">
                <a:latin typeface="Century Gothic" panose="020B0502020202020204" pitchFamily="34" charset="0"/>
              </a:rPr>
              <a:t>Capacity</a:t>
            </a:r>
            <a:endParaRPr lang="en-US" sz="1900" b="1" i="1">
              <a:latin typeface="Century Gothic" panose="020B0502020202020204" pitchFamily="34" charset="0"/>
            </a:endParaRPr>
          </a:p>
        </p:txBody>
      </p:sp>
      <p:sp>
        <p:nvSpPr>
          <p:cNvPr id="29" name="Arrow: Pentagon 28">
            <a:extLst>
              <a:ext uri="{FF2B5EF4-FFF2-40B4-BE49-F238E27FC236}">
                <a16:creationId xmlns:a16="http://schemas.microsoft.com/office/drawing/2014/main" id="{4C9C4497-6B49-4C00-9FB1-62240DDA090F}"/>
              </a:ext>
            </a:extLst>
          </p:cNvPr>
          <p:cNvSpPr/>
          <p:nvPr/>
        </p:nvSpPr>
        <p:spPr>
          <a:xfrm>
            <a:off x="2837259" y="3447136"/>
            <a:ext cx="3343089" cy="801745"/>
          </a:xfrm>
          <a:prstGeom prst="homePlate">
            <a:avLst/>
          </a:prstGeom>
          <a:solidFill>
            <a:srgbClr val="00D1C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900" b="1">
                <a:latin typeface="Century Gothic" panose="020B0502020202020204" pitchFamily="34" charset="0"/>
              </a:rPr>
              <a:t>Knowledge, Benefits</a:t>
            </a:r>
          </a:p>
        </p:txBody>
      </p:sp>
      <p:sp>
        <p:nvSpPr>
          <p:cNvPr id="30" name="Arrow: Pentagon 29">
            <a:extLst>
              <a:ext uri="{FF2B5EF4-FFF2-40B4-BE49-F238E27FC236}">
                <a16:creationId xmlns:a16="http://schemas.microsoft.com/office/drawing/2014/main" id="{25A8147F-CDFD-4853-A630-7FA2231F6467}"/>
              </a:ext>
            </a:extLst>
          </p:cNvPr>
          <p:cNvSpPr/>
          <p:nvPr/>
        </p:nvSpPr>
        <p:spPr>
          <a:xfrm>
            <a:off x="2855752" y="4484850"/>
            <a:ext cx="3343090" cy="1042661"/>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900" b="1">
                <a:latin typeface="Century Gothic" panose="020B0502020202020204" pitchFamily="34" charset="0"/>
              </a:rPr>
              <a:t>Pressures, Dependence, Vulnerability</a:t>
            </a:r>
          </a:p>
        </p:txBody>
      </p:sp>
      <p:sp>
        <p:nvSpPr>
          <p:cNvPr id="16" name="Rectangle: Rounded Corners 15">
            <a:extLst>
              <a:ext uri="{FF2B5EF4-FFF2-40B4-BE49-F238E27FC236}">
                <a16:creationId xmlns:a16="http://schemas.microsoft.com/office/drawing/2014/main" id="{07EECE9B-A0A3-48CE-A513-07D45C848B68}"/>
              </a:ext>
            </a:extLst>
          </p:cNvPr>
          <p:cNvSpPr/>
          <p:nvPr/>
        </p:nvSpPr>
        <p:spPr>
          <a:xfrm>
            <a:off x="6218018" y="1244642"/>
            <a:ext cx="3721522" cy="863965"/>
          </a:xfrm>
          <a:prstGeom prst="roundRect">
            <a:avLst/>
          </a:prstGeom>
          <a:solidFill>
            <a:schemeClr val="bg1"/>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rgbClr val="C00000"/>
                </a:solidFill>
              </a:rPr>
              <a:t>What activities are women not a part of?</a:t>
            </a:r>
          </a:p>
        </p:txBody>
      </p:sp>
      <p:sp>
        <p:nvSpPr>
          <p:cNvPr id="17" name="Rectangle: Rounded Corners 16">
            <a:extLst>
              <a:ext uri="{FF2B5EF4-FFF2-40B4-BE49-F238E27FC236}">
                <a16:creationId xmlns:a16="http://schemas.microsoft.com/office/drawing/2014/main" id="{04BD545C-549D-45E6-B9A1-C35A5681C29A}"/>
              </a:ext>
            </a:extLst>
          </p:cNvPr>
          <p:cNvSpPr/>
          <p:nvPr/>
        </p:nvSpPr>
        <p:spPr>
          <a:xfrm>
            <a:off x="6218016" y="2319227"/>
            <a:ext cx="3721523" cy="904762"/>
          </a:xfrm>
          <a:prstGeom prst="roundRect">
            <a:avLst/>
          </a:prstGeom>
          <a:solidFill>
            <a:schemeClr val="bg1"/>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rgbClr val="C00000"/>
                </a:solidFill>
              </a:rPr>
              <a:t>What access, rights, &amp; capacity do women lack?</a:t>
            </a:r>
          </a:p>
        </p:txBody>
      </p:sp>
      <p:sp>
        <p:nvSpPr>
          <p:cNvPr id="18" name="Rectangle 17">
            <a:extLst>
              <a:ext uri="{FF2B5EF4-FFF2-40B4-BE49-F238E27FC236}">
                <a16:creationId xmlns:a16="http://schemas.microsoft.com/office/drawing/2014/main" id="{040064E9-D408-447C-80B4-36584E787925}"/>
              </a:ext>
            </a:extLst>
          </p:cNvPr>
          <p:cNvSpPr/>
          <p:nvPr/>
        </p:nvSpPr>
        <p:spPr>
          <a:xfrm>
            <a:off x="6455618" y="476733"/>
            <a:ext cx="3246315" cy="66259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200" b="1">
                <a:latin typeface="Century Gothic" panose="020B0502020202020204" pitchFamily="34" charset="0"/>
              </a:rPr>
              <a:t>BARRIERS</a:t>
            </a:r>
          </a:p>
        </p:txBody>
      </p:sp>
      <p:sp>
        <p:nvSpPr>
          <p:cNvPr id="20" name="Rectangle: Rounded Corners 19">
            <a:extLst>
              <a:ext uri="{FF2B5EF4-FFF2-40B4-BE49-F238E27FC236}">
                <a16:creationId xmlns:a16="http://schemas.microsoft.com/office/drawing/2014/main" id="{CFF1122E-FB7D-48AB-A511-9DA7E859F9FE}"/>
              </a:ext>
            </a:extLst>
          </p:cNvPr>
          <p:cNvSpPr/>
          <p:nvPr/>
        </p:nvSpPr>
        <p:spPr>
          <a:xfrm>
            <a:off x="56078" y="4477270"/>
            <a:ext cx="2821577" cy="1050241"/>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are difficulties for them?</a:t>
            </a:r>
          </a:p>
        </p:txBody>
      </p:sp>
      <p:sp>
        <p:nvSpPr>
          <p:cNvPr id="21" name="Rectangle: Rounded Corners 20">
            <a:extLst>
              <a:ext uri="{FF2B5EF4-FFF2-40B4-BE49-F238E27FC236}">
                <a16:creationId xmlns:a16="http://schemas.microsoft.com/office/drawing/2014/main" id="{F075D9E2-485F-4A1E-A6E8-5E3641232E19}"/>
              </a:ext>
            </a:extLst>
          </p:cNvPr>
          <p:cNvSpPr/>
          <p:nvPr/>
        </p:nvSpPr>
        <p:spPr>
          <a:xfrm>
            <a:off x="64163" y="3428553"/>
            <a:ext cx="2821577" cy="863965"/>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do they gain from doing this?</a:t>
            </a:r>
          </a:p>
        </p:txBody>
      </p:sp>
      <p:sp>
        <p:nvSpPr>
          <p:cNvPr id="22" name="Rectangle: Rounded Corners 21">
            <a:extLst>
              <a:ext uri="{FF2B5EF4-FFF2-40B4-BE49-F238E27FC236}">
                <a16:creationId xmlns:a16="http://schemas.microsoft.com/office/drawing/2014/main" id="{A8EB23FD-AEC4-4A02-92BB-B04D94EB22BB}"/>
              </a:ext>
            </a:extLst>
          </p:cNvPr>
          <p:cNvSpPr/>
          <p:nvPr/>
        </p:nvSpPr>
        <p:spPr>
          <a:xfrm>
            <a:off x="64163" y="1214886"/>
            <a:ext cx="2821577" cy="978674"/>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do they do in each of these steps?</a:t>
            </a:r>
          </a:p>
        </p:txBody>
      </p:sp>
      <p:sp>
        <p:nvSpPr>
          <p:cNvPr id="24" name="Rectangle: Rounded Corners 23">
            <a:extLst>
              <a:ext uri="{FF2B5EF4-FFF2-40B4-BE49-F238E27FC236}">
                <a16:creationId xmlns:a16="http://schemas.microsoft.com/office/drawing/2014/main" id="{D468CFC0-752C-4C5C-A65E-C8AEA6D3AF67}"/>
              </a:ext>
            </a:extLst>
          </p:cNvPr>
          <p:cNvSpPr/>
          <p:nvPr/>
        </p:nvSpPr>
        <p:spPr>
          <a:xfrm>
            <a:off x="56078" y="2378312"/>
            <a:ext cx="2821577" cy="863965"/>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helps/allows them to do this? </a:t>
            </a:r>
          </a:p>
        </p:txBody>
      </p:sp>
      <p:sp>
        <p:nvSpPr>
          <p:cNvPr id="34" name="Rectangle: Rounded Corners 33">
            <a:extLst>
              <a:ext uri="{FF2B5EF4-FFF2-40B4-BE49-F238E27FC236}">
                <a16:creationId xmlns:a16="http://schemas.microsoft.com/office/drawing/2014/main" id="{B98D6347-1B9D-4EC9-BB2E-AFB37294A33B}"/>
              </a:ext>
            </a:extLst>
          </p:cNvPr>
          <p:cNvSpPr/>
          <p:nvPr/>
        </p:nvSpPr>
        <p:spPr>
          <a:xfrm>
            <a:off x="6218016" y="3403993"/>
            <a:ext cx="3721523" cy="904762"/>
          </a:xfrm>
          <a:prstGeom prst="roundRect">
            <a:avLst/>
          </a:prstGeom>
          <a:solidFill>
            <a:schemeClr val="bg1"/>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rgbClr val="C00000"/>
                </a:solidFill>
              </a:rPr>
              <a:t>What benefits do women </a:t>
            </a:r>
            <a:r>
              <a:rPr lang="en-US" sz="2000" b="1" u="sng">
                <a:solidFill>
                  <a:srgbClr val="C00000"/>
                </a:solidFill>
              </a:rPr>
              <a:t>not</a:t>
            </a:r>
            <a:r>
              <a:rPr lang="en-US" sz="2000" b="1">
                <a:solidFill>
                  <a:srgbClr val="C00000"/>
                </a:solidFill>
              </a:rPr>
              <a:t> receive?</a:t>
            </a:r>
          </a:p>
        </p:txBody>
      </p:sp>
      <p:sp>
        <p:nvSpPr>
          <p:cNvPr id="35" name="Rectangle: Rounded Corners 34">
            <a:extLst>
              <a:ext uri="{FF2B5EF4-FFF2-40B4-BE49-F238E27FC236}">
                <a16:creationId xmlns:a16="http://schemas.microsoft.com/office/drawing/2014/main" id="{32253981-0A64-4A1A-BC2F-2FD6E038A6F7}"/>
              </a:ext>
            </a:extLst>
          </p:cNvPr>
          <p:cNvSpPr/>
          <p:nvPr/>
        </p:nvSpPr>
        <p:spPr>
          <a:xfrm>
            <a:off x="6218015" y="4440694"/>
            <a:ext cx="3721523" cy="1209030"/>
          </a:xfrm>
          <a:prstGeom prst="roundRect">
            <a:avLst/>
          </a:prstGeom>
          <a:solidFill>
            <a:schemeClr val="bg1"/>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rgbClr val="C00000"/>
                </a:solidFill>
              </a:rPr>
              <a:t>What prevents women from doing these activities?</a:t>
            </a:r>
          </a:p>
        </p:txBody>
      </p:sp>
      <p:pic>
        <p:nvPicPr>
          <p:cNvPr id="23" name="Graphic 22" descr="Male">
            <a:extLst>
              <a:ext uri="{FF2B5EF4-FFF2-40B4-BE49-F238E27FC236}">
                <a16:creationId xmlns:a16="http://schemas.microsoft.com/office/drawing/2014/main" id="{935F034D-C883-4FD2-A6C2-D4492FCC7D8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8063" y="155630"/>
            <a:ext cx="914400" cy="914400"/>
          </a:xfrm>
          <a:prstGeom prst="rect">
            <a:avLst/>
          </a:prstGeom>
        </p:spPr>
      </p:pic>
      <p:pic>
        <p:nvPicPr>
          <p:cNvPr id="36" name="Graphic 35" descr="Female">
            <a:extLst>
              <a:ext uri="{FF2B5EF4-FFF2-40B4-BE49-F238E27FC236}">
                <a16:creationId xmlns:a16="http://schemas.microsoft.com/office/drawing/2014/main" id="{4D4F9E1E-AF95-4000-8FFC-486C5E26B1DA}"/>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3350" y="334676"/>
            <a:ext cx="831273" cy="831273"/>
          </a:xfrm>
          <a:prstGeom prst="rect">
            <a:avLst/>
          </a:prstGeom>
        </p:spPr>
      </p:pic>
    </p:spTree>
    <p:extLst>
      <p:ext uri="{BB962C8B-B14F-4D97-AF65-F5344CB8AC3E}">
        <p14:creationId xmlns:p14="http://schemas.microsoft.com/office/powerpoint/2010/main" val="3229321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34" grpId="0" animBg="1"/>
      <p:bldP spid="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648D4887-8672-46BF-B617-252865243C07}"/>
              </a:ext>
            </a:extLst>
          </p:cNvPr>
          <p:cNvSpPr/>
          <p:nvPr/>
        </p:nvSpPr>
        <p:spPr>
          <a:xfrm>
            <a:off x="2837259" y="2409422"/>
            <a:ext cx="3343089" cy="801745"/>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900" b="1">
                <a:latin typeface="Century Gothic" panose="020B0502020202020204" pitchFamily="34" charset="0"/>
              </a:rPr>
              <a:t>Access, Rights, &amp; </a:t>
            </a:r>
            <a:br>
              <a:rPr lang="en-US" sz="1900" b="1">
                <a:latin typeface="Century Gothic" panose="020B0502020202020204" pitchFamily="34" charset="0"/>
              </a:rPr>
            </a:br>
            <a:r>
              <a:rPr lang="en-US" sz="1900" b="1">
                <a:latin typeface="Century Gothic" panose="020B0502020202020204" pitchFamily="34" charset="0"/>
              </a:rPr>
              <a:t>Capacity</a:t>
            </a:r>
            <a:endParaRPr lang="en-US" sz="1900" b="1" i="1">
              <a:latin typeface="Century Gothic" panose="020B0502020202020204" pitchFamily="34" charset="0"/>
            </a:endParaRPr>
          </a:p>
        </p:txBody>
      </p:sp>
      <p:sp>
        <p:nvSpPr>
          <p:cNvPr id="56" name="Arrow: Pentagon 55">
            <a:extLst>
              <a:ext uri="{FF2B5EF4-FFF2-40B4-BE49-F238E27FC236}">
                <a16:creationId xmlns:a16="http://schemas.microsoft.com/office/drawing/2014/main" id="{2B818166-5172-4C8D-9F27-0A49CC21ED08}"/>
              </a:ext>
            </a:extLst>
          </p:cNvPr>
          <p:cNvSpPr/>
          <p:nvPr/>
        </p:nvSpPr>
        <p:spPr>
          <a:xfrm>
            <a:off x="2825285" y="1273896"/>
            <a:ext cx="3358375" cy="881920"/>
          </a:xfrm>
          <a:prstGeom prst="homePlat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900" b="1">
                <a:latin typeface="Century Gothic" panose="020B0502020202020204" pitchFamily="34" charset="0"/>
              </a:rPr>
              <a:t>Activities, Roles, &amp; Responsibilities</a:t>
            </a:r>
          </a:p>
        </p:txBody>
      </p:sp>
      <p:sp>
        <p:nvSpPr>
          <p:cNvPr id="58" name="Arrow: Pentagon 57">
            <a:extLst>
              <a:ext uri="{FF2B5EF4-FFF2-40B4-BE49-F238E27FC236}">
                <a16:creationId xmlns:a16="http://schemas.microsoft.com/office/drawing/2014/main" id="{FC24A888-9126-4CF3-83D1-FEDC2DFD5B1C}"/>
              </a:ext>
            </a:extLst>
          </p:cNvPr>
          <p:cNvSpPr/>
          <p:nvPr/>
        </p:nvSpPr>
        <p:spPr>
          <a:xfrm>
            <a:off x="2837259" y="3457769"/>
            <a:ext cx="3343089" cy="801745"/>
          </a:xfrm>
          <a:prstGeom prst="homePlate">
            <a:avLst/>
          </a:prstGeom>
          <a:solidFill>
            <a:srgbClr val="00D1C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900" b="1">
                <a:latin typeface="Century Gothic" panose="020B0502020202020204" pitchFamily="34" charset="0"/>
              </a:rPr>
              <a:t>Knowledge, Benefits</a:t>
            </a:r>
          </a:p>
        </p:txBody>
      </p:sp>
      <p:sp>
        <p:nvSpPr>
          <p:cNvPr id="59" name="Arrow: Pentagon 58">
            <a:extLst>
              <a:ext uri="{FF2B5EF4-FFF2-40B4-BE49-F238E27FC236}">
                <a16:creationId xmlns:a16="http://schemas.microsoft.com/office/drawing/2014/main" id="{504003A9-43D5-474A-92D3-6E2720D180EB}"/>
              </a:ext>
            </a:extLst>
          </p:cNvPr>
          <p:cNvSpPr/>
          <p:nvPr/>
        </p:nvSpPr>
        <p:spPr>
          <a:xfrm>
            <a:off x="2855752" y="4495483"/>
            <a:ext cx="3343090" cy="1042661"/>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900" b="1">
                <a:latin typeface="Century Gothic" panose="020B0502020202020204" pitchFamily="34" charset="0"/>
              </a:rPr>
              <a:t>Pressures, Dependence, Vulnerability</a:t>
            </a:r>
          </a:p>
        </p:txBody>
      </p:sp>
      <p:sp>
        <p:nvSpPr>
          <p:cNvPr id="60" name="Rectangle: Rounded Corners 59">
            <a:extLst>
              <a:ext uri="{FF2B5EF4-FFF2-40B4-BE49-F238E27FC236}">
                <a16:creationId xmlns:a16="http://schemas.microsoft.com/office/drawing/2014/main" id="{D1348CA0-04D2-4495-80DB-06FDF1609EAC}"/>
              </a:ext>
            </a:extLst>
          </p:cNvPr>
          <p:cNvSpPr/>
          <p:nvPr/>
        </p:nvSpPr>
        <p:spPr>
          <a:xfrm>
            <a:off x="56078" y="4487903"/>
            <a:ext cx="2821577" cy="1050241"/>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are difficulties for them?</a:t>
            </a:r>
          </a:p>
        </p:txBody>
      </p:sp>
      <p:sp>
        <p:nvSpPr>
          <p:cNvPr id="61" name="Rectangle: Rounded Corners 60">
            <a:extLst>
              <a:ext uri="{FF2B5EF4-FFF2-40B4-BE49-F238E27FC236}">
                <a16:creationId xmlns:a16="http://schemas.microsoft.com/office/drawing/2014/main" id="{C218540A-D423-459D-89AC-7B87FAD673BD}"/>
              </a:ext>
            </a:extLst>
          </p:cNvPr>
          <p:cNvSpPr/>
          <p:nvPr/>
        </p:nvSpPr>
        <p:spPr>
          <a:xfrm>
            <a:off x="64163" y="3439186"/>
            <a:ext cx="2821577" cy="863965"/>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do they gain from doing this?</a:t>
            </a:r>
          </a:p>
        </p:txBody>
      </p:sp>
      <p:sp>
        <p:nvSpPr>
          <p:cNvPr id="62" name="Rectangle: Rounded Corners 61">
            <a:extLst>
              <a:ext uri="{FF2B5EF4-FFF2-40B4-BE49-F238E27FC236}">
                <a16:creationId xmlns:a16="http://schemas.microsoft.com/office/drawing/2014/main" id="{971DA83C-58C6-441E-A830-4CD21E75CD0E}"/>
              </a:ext>
            </a:extLst>
          </p:cNvPr>
          <p:cNvSpPr/>
          <p:nvPr/>
        </p:nvSpPr>
        <p:spPr>
          <a:xfrm>
            <a:off x="64163" y="1225519"/>
            <a:ext cx="2821577" cy="978674"/>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do they do in each of these steps?</a:t>
            </a:r>
          </a:p>
        </p:txBody>
      </p:sp>
      <p:sp>
        <p:nvSpPr>
          <p:cNvPr id="63" name="Rectangle: Rounded Corners 62">
            <a:extLst>
              <a:ext uri="{FF2B5EF4-FFF2-40B4-BE49-F238E27FC236}">
                <a16:creationId xmlns:a16="http://schemas.microsoft.com/office/drawing/2014/main" id="{79FFEDDF-6691-471F-BBD8-4E028B4D5D10}"/>
              </a:ext>
            </a:extLst>
          </p:cNvPr>
          <p:cNvSpPr/>
          <p:nvPr/>
        </p:nvSpPr>
        <p:spPr>
          <a:xfrm>
            <a:off x="56078" y="2388945"/>
            <a:ext cx="2821577" cy="863965"/>
          </a:xfrm>
          <a:prstGeom prst="roundRect">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a:solidFill>
                  <a:srgbClr val="00B8B4"/>
                </a:solidFill>
              </a:rPr>
              <a:t>What helps/allows them to do this? </a:t>
            </a:r>
          </a:p>
        </p:txBody>
      </p:sp>
      <p:sp>
        <p:nvSpPr>
          <p:cNvPr id="31" name="Rectangle: Rounded Corners 30">
            <a:extLst>
              <a:ext uri="{FF2B5EF4-FFF2-40B4-BE49-F238E27FC236}">
                <a16:creationId xmlns:a16="http://schemas.microsoft.com/office/drawing/2014/main" id="{C6EB133F-8CA3-4CEB-B051-80210FDA43D5}"/>
              </a:ext>
            </a:extLst>
          </p:cNvPr>
          <p:cNvSpPr/>
          <p:nvPr/>
        </p:nvSpPr>
        <p:spPr>
          <a:xfrm>
            <a:off x="5850862" y="3439186"/>
            <a:ext cx="3018124" cy="904762"/>
          </a:xfrm>
          <a:prstGeom prst="round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accent6">
                    <a:lumMod val="50000"/>
                  </a:schemeClr>
                </a:solidFill>
              </a:rPr>
              <a:t>What unique knowledge can women offer?</a:t>
            </a:r>
          </a:p>
        </p:txBody>
      </p:sp>
      <p:sp>
        <p:nvSpPr>
          <p:cNvPr id="32" name="Rectangle: Rounded Corners 31">
            <a:extLst>
              <a:ext uri="{FF2B5EF4-FFF2-40B4-BE49-F238E27FC236}">
                <a16:creationId xmlns:a16="http://schemas.microsoft.com/office/drawing/2014/main" id="{44FE5720-76B6-4A9B-AA78-546171745EED}"/>
              </a:ext>
            </a:extLst>
          </p:cNvPr>
          <p:cNvSpPr/>
          <p:nvPr/>
        </p:nvSpPr>
        <p:spPr>
          <a:xfrm>
            <a:off x="5882896" y="4554679"/>
            <a:ext cx="3018124" cy="999199"/>
          </a:xfrm>
          <a:prstGeom prst="round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accent6">
                    <a:lumMod val="50000"/>
                  </a:schemeClr>
                </a:solidFill>
              </a:rPr>
              <a:t>How can pressures and vulnerability be reduced? </a:t>
            </a:r>
          </a:p>
        </p:txBody>
      </p:sp>
      <p:sp>
        <p:nvSpPr>
          <p:cNvPr id="33" name="Rectangle 32">
            <a:extLst>
              <a:ext uri="{FF2B5EF4-FFF2-40B4-BE49-F238E27FC236}">
                <a16:creationId xmlns:a16="http://schemas.microsoft.com/office/drawing/2014/main" id="{2A50BEDA-EDFC-414C-98A4-1FB99A5A040D}"/>
              </a:ext>
            </a:extLst>
          </p:cNvPr>
          <p:cNvSpPr/>
          <p:nvPr/>
        </p:nvSpPr>
        <p:spPr>
          <a:xfrm>
            <a:off x="6470812" y="562920"/>
            <a:ext cx="4838121" cy="6625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200" b="1">
                <a:latin typeface="Century Gothic" panose="020B0502020202020204" pitchFamily="34" charset="0"/>
              </a:rPr>
              <a:t>OPPORTUNITIES</a:t>
            </a:r>
          </a:p>
        </p:txBody>
      </p:sp>
      <p:sp>
        <p:nvSpPr>
          <p:cNvPr id="50" name="Rectangle: Rounded Corners 49">
            <a:extLst>
              <a:ext uri="{FF2B5EF4-FFF2-40B4-BE49-F238E27FC236}">
                <a16:creationId xmlns:a16="http://schemas.microsoft.com/office/drawing/2014/main" id="{7D398E3A-35CA-48CC-A378-EC978AF76E8B}"/>
              </a:ext>
            </a:extLst>
          </p:cNvPr>
          <p:cNvSpPr/>
          <p:nvPr/>
        </p:nvSpPr>
        <p:spPr>
          <a:xfrm>
            <a:off x="9001062" y="3439186"/>
            <a:ext cx="3018124" cy="904762"/>
          </a:xfrm>
          <a:prstGeom prst="round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accent6">
                    <a:lumMod val="50000"/>
                  </a:schemeClr>
                </a:solidFill>
              </a:rPr>
              <a:t>How can benefits to women &amp; communities be increased?</a:t>
            </a:r>
          </a:p>
        </p:txBody>
      </p:sp>
      <p:sp>
        <p:nvSpPr>
          <p:cNvPr id="51" name="Rectangle: Rounded Corners 50">
            <a:extLst>
              <a:ext uri="{FF2B5EF4-FFF2-40B4-BE49-F238E27FC236}">
                <a16:creationId xmlns:a16="http://schemas.microsoft.com/office/drawing/2014/main" id="{4D73DAD7-6B6A-407B-A864-47DA5654637D}"/>
              </a:ext>
            </a:extLst>
          </p:cNvPr>
          <p:cNvSpPr/>
          <p:nvPr/>
        </p:nvSpPr>
        <p:spPr>
          <a:xfrm>
            <a:off x="9001062" y="4549578"/>
            <a:ext cx="3018124" cy="999199"/>
          </a:xfrm>
          <a:prstGeom prst="round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accent6">
                    <a:lumMod val="50000"/>
                  </a:schemeClr>
                </a:solidFill>
              </a:rPr>
              <a:t>How can women be empowered? </a:t>
            </a:r>
          </a:p>
        </p:txBody>
      </p:sp>
      <p:sp>
        <p:nvSpPr>
          <p:cNvPr id="52" name="Rectangle: Rounded Corners 51">
            <a:extLst>
              <a:ext uri="{FF2B5EF4-FFF2-40B4-BE49-F238E27FC236}">
                <a16:creationId xmlns:a16="http://schemas.microsoft.com/office/drawing/2014/main" id="{D145C134-4369-4AF2-B651-5D9104892665}"/>
              </a:ext>
            </a:extLst>
          </p:cNvPr>
          <p:cNvSpPr/>
          <p:nvPr/>
        </p:nvSpPr>
        <p:spPr>
          <a:xfrm>
            <a:off x="5850862" y="2348148"/>
            <a:ext cx="3018124" cy="904762"/>
          </a:xfrm>
          <a:prstGeom prst="round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accent6">
                    <a:lumMod val="50000"/>
                  </a:schemeClr>
                </a:solidFill>
              </a:rPr>
              <a:t>How can women’s capacity be improved?</a:t>
            </a:r>
          </a:p>
        </p:txBody>
      </p:sp>
      <p:sp>
        <p:nvSpPr>
          <p:cNvPr id="53" name="Rectangle: Rounded Corners 52">
            <a:extLst>
              <a:ext uri="{FF2B5EF4-FFF2-40B4-BE49-F238E27FC236}">
                <a16:creationId xmlns:a16="http://schemas.microsoft.com/office/drawing/2014/main" id="{80E78932-8180-46E2-AEA0-9F39B1C225EA}"/>
              </a:ext>
            </a:extLst>
          </p:cNvPr>
          <p:cNvSpPr/>
          <p:nvPr/>
        </p:nvSpPr>
        <p:spPr>
          <a:xfrm>
            <a:off x="5850862" y="1256898"/>
            <a:ext cx="3018124" cy="904762"/>
          </a:xfrm>
          <a:prstGeom prst="round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accent6">
                    <a:lumMod val="50000"/>
                  </a:schemeClr>
                </a:solidFill>
              </a:rPr>
              <a:t>What activities do women want to do?</a:t>
            </a:r>
          </a:p>
        </p:txBody>
      </p:sp>
      <p:sp>
        <p:nvSpPr>
          <p:cNvPr id="55" name="Rectangle: Rounded Corners 54">
            <a:extLst>
              <a:ext uri="{FF2B5EF4-FFF2-40B4-BE49-F238E27FC236}">
                <a16:creationId xmlns:a16="http://schemas.microsoft.com/office/drawing/2014/main" id="{BA1B8870-51F3-4FE0-8A14-2804CB08BF8D}"/>
              </a:ext>
            </a:extLst>
          </p:cNvPr>
          <p:cNvSpPr/>
          <p:nvPr/>
        </p:nvSpPr>
        <p:spPr>
          <a:xfrm>
            <a:off x="8968648" y="1248389"/>
            <a:ext cx="3018124" cy="904762"/>
          </a:xfrm>
          <a:prstGeom prst="round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accent6">
                    <a:lumMod val="50000"/>
                  </a:schemeClr>
                </a:solidFill>
              </a:rPr>
              <a:t>What roles would allow women to better help their communities?</a:t>
            </a:r>
          </a:p>
        </p:txBody>
      </p:sp>
      <p:sp>
        <p:nvSpPr>
          <p:cNvPr id="76" name="Rectangle 75">
            <a:extLst>
              <a:ext uri="{FF2B5EF4-FFF2-40B4-BE49-F238E27FC236}">
                <a16:creationId xmlns:a16="http://schemas.microsoft.com/office/drawing/2014/main" id="{4F57C65E-4F8D-42A5-802E-7DBD9FB36ECF}"/>
              </a:ext>
            </a:extLst>
          </p:cNvPr>
          <p:cNvSpPr/>
          <p:nvPr/>
        </p:nvSpPr>
        <p:spPr>
          <a:xfrm>
            <a:off x="6470811" y="5597340"/>
            <a:ext cx="4838121" cy="6625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200" b="1">
                <a:latin typeface="Century Gothic" panose="020B0502020202020204" pitchFamily="34" charset="0"/>
              </a:rPr>
              <a:t>how can we remove barriers?</a:t>
            </a:r>
          </a:p>
        </p:txBody>
      </p:sp>
      <p:pic>
        <p:nvPicPr>
          <p:cNvPr id="80" name="Graphic 79" descr="Male">
            <a:extLst>
              <a:ext uri="{FF2B5EF4-FFF2-40B4-BE49-F238E27FC236}">
                <a16:creationId xmlns:a16="http://schemas.microsoft.com/office/drawing/2014/main" id="{BC3A7116-B202-49F5-8346-6125F618B1A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8063" y="155630"/>
            <a:ext cx="914400" cy="914400"/>
          </a:xfrm>
          <a:prstGeom prst="rect">
            <a:avLst/>
          </a:prstGeom>
        </p:spPr>
      </p:pic>
      <p:pic>
        <p:nvPicPr>
          <p:cNvPr id="81" name="Graphic 80" descr="Female">
            <a:extLst>
              <a:ext uri="{FF2B5EF4-FFF2-40B4-BE49-F238E27FC236}">
                <a16:creationId xmlns:a16="http://schemas.microsoft.com/office/drawing/2014/main" id="{1A66976E-1411-4D8B-A660-3C4299C3BE15}"/>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3350" y="334676"/>
            <a:ext cx="831273" cy="831273"/>
          </a:xfrm>
          <a:prstGeom prst="rect">
            <a:avLst/>
          </a:prstGeom>
        </p:spPr>
      </p:pic>
      <p:sp>
        <p:nvSpPr>
          <p:cNvPr id="22" name="Rectangle: Rounded Corners 21">
            <a:extLst>
              <a:ext uri="{FF2B5EF4-FFF2-40B4-BE49-F238E27FC236}">
                <a16:creationId xmlns:a16="http://schemas.microsoft.com/office/drawing/2014/main" id="{2AAA08C3-89D3-415A-9C85-E256D1F84007}"/>
              </a:ext>
            </a:extLst>
          </p:cNvPr>
          <p:cNvSpPr/>
          <p:nvPr/>
        </p:nvSpPr>
        <p:spPr>
          <a:xfrm>
            <a:off x="8952465" y="2360203"/>
            <a:ext cx="3018124" cy="904762"/>
          </a:xfrm>
          <a:prstGeom prst="round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accent6">
                    <a:lumMod val="50000"/>
                  </a:schemeClr>
                </a:solidFill>
              </a:rPr>
              <a:t>How can women’s rights be strengthened?</a:t>
            </a:r>
          </a:p>
        </p:txBody>
      </p:sp>
    </p:spTree>
    <p:extLst>
      <p:ext uri="{BB962C8B-B14F-4D97-AF65-F5344CB8AC3E}">
        <p14:creationId xmlns:p14="http://schemas.microsoft.com/office/powerpoint/2010/main" val="296306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CE5D3A9B-0825-49C8-940D-1DBD7E85ABB7}"/>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pic>
        <p:nvPicPr>
          <p:cNvPr id="23" name="Picture 22">
            <a:extLst>
              <a:ext uri="{FF2B5EF4-FFF2-40B4-BE49-F238E27FC236}">
                <a16:creationId xmlns:a16="http://schemas.microsoft.com/office/drawing/2014/main" id="{4C3A1567-9CC6-4178-97D3-F41FD0F67C5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00674" y="1112730"/>
            <a:ext cx="4160225" cy="3584835"/>
          </a:xfrm>
          <a:prstGeom prst="rect">
            <a:avLst/>
          </a:prstGeom>
        </p:spPr>
      </p:pic>
      <p:pic>
        <p:nvPicPr>
          <p:cNvPr id="2" name="Picture 1">
            <a:extLst>
              <a:ext uri="{FF2B5EF4-FFF2-40B4-BE49-F238E27FC236}">
                <a16:creationId xmlns:a16="http://schemas.microsoft.com/office/drawing/2014/main" id="{0ADD6E44-4696-4359-820B-8B7760D6EDB4}"/>
              </a:ext>
            </a:extLst>
          </p:cNvPr>
          <p:cNvPicPr>
            <a:picLocks noChangeAspect="1"/>
          </p:cNvPicPr>
          <p:nvPr/>
        </p:nvPicPr>
        <p:blipFill>
          <a:blip r:embed="rId4"/>
          <a:stretch>
            <a:fillRect/>
          </a:stretch>
        </p:blipFill>
        <p:spPr>
          <a:xfrm>
            <a:off x="5879808" y="1122013"/>
            <a:ext cx="4526279" cy="3639345"/>
          </a:xfrm>
          <a:prstGeom prst="rect">
            <a:avLst/>
          </a:prstGeom>
        </p:spPr>
      </p:pic>
      <p:sp>
        <p:nvSpPr>
          <p:cNvPr id="26" name="Title 1">
            <a:extLst>
              <a:ext uri="{FF2B5EF4-FFF2-40B4-BE49-F238E27FC236}">
                <a16:creationId xmlns:a16="http://schemas.microsoft.com/office/drawing/2014/main" id="{E9EAEEC0-CF1F-4AC3-8F62-B971AEBC7D3F}"/>
              </a:ext>
            </a:extLst>
          </p:cNvPr>
          <p:cNvSpPr txBox="1">
            <a:spLocks/>
          </p:cNvSpPr>
          <p:nvPr/>
        </p:nvSpPr>
        <p:spPr>
          <a:xfrm>
            <a:off x="3703320" y="4772244"/>
            <a:ext cx="8403335" cy="1904890"/>
          </a:xfrm>
          <a:prstGeom prst="rect">
            <a:avLst/>
          </a:prstGeom>
          <a:solidFill>
            <a:schemeClr val="accent4">
              <a:lumMod val="40000"/>
              <a:lumOff val="60000"/>
              <a:alpha val="82000"/>
            </a:schemeClr>
          </a:solidFill>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Arial" panose="020B0604020202020204" pitchFamily="34" charset="0"/>
              <a:buChar char="•"/>
            </a:pPr>
            <a:r>
              <a:rPr lang="en-US" sz="2600" b="1">
                <a:latin typeface="+mn-lt"/>
              </a:rPr>
              <a:t>how do these differences affect women, men, communities?</a:t>
            </a:r>
          </a:p>
          <a:p>
            <a:pPr marL="342900" indent="-342900" algn="l">
              <a:buFont typeface="Arial" panose="020B0604020202020204" pitchFamily="34" charset="0"/>
              <a:buChar char="•"/>
            </a:pPr>
            <a:r>
              <a:rPr lang="en-US" sz="2600" b="1">
                <a:latin typeface="+mn-lt"/>
              </a:rPr>
              <a:t>what do these differences mean for natural resource management?</a:t>
            </a:r>
          </a:p>
          <a:p>
            <a:pPr marL="342900" indent="-342900" algn="l">
              <a:buFont typeface="Arial" panose="020B0604020202020204" pitchFamily="34" charset="0"/>
              <a:buChar char="•"/>
            </a:pPr>
            <a:r>
              <a:rPr lang="en-US" sz="2600" b="1">
                <a:latin typeface="+mn-lt"/>
              </a:rPr>
              <a:t>why do differences exist?</a:t>
            </a:r>
          </a:p>
        </p:txBody>
      </p:sp>
      <p:sp>
        <p:nvSpPr>
          <p:cNvPr id="27" name="Title 1">
            <a:extLst>
              <a:ext uri="{FF2B5EF4-FFF2-40B4-BE49-F238E27FC236}">
                <a16:creationId xmlns:a16="http://schemas.microsoft.com/office/drawing/2014/main" id="{DC5EF5BE-A3B5-44C9-B2C5-B8ED28B231C9}"/>
              </a:ext>
            </a:extLst>
          </p:cNvPr>
          <p:cNvSpPr txBox="1">
            <a:spLocks/>
          </p:cNvSpPr>
          <p:nvPr/>
        </p:nvSpPr>
        <p:spPr>
          <a:xfrm>
            <a:off x="259321" y="4772244"/>
            <a:ext cx="3444000" cy="1904890"/>
          </a:xfrm>
          <a:prstGeom prst="rect">
            <a:avLst/>
          </a:prstGeom>
          <a:solidFill>
            <a:schemeClr val="accent2">
              <a:lumMod val="40000"/>
              <a:lumOff val="6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mn-lt"/>
              </a:rPr>
              <a:t>how do the experiences of </a:t>
            </a:r>
            <a:r>
              <a:rPr lang="en-US" sz="2500" b="1" u="sng">
                <a:latin typeface="+mn-lt"/>
              </a:rPr>
              <a:t>women</a:t>
            </a:r>
            <a:r>
              <a:rPr lang="en-US" sz="2500" b="1">
                <a:latin typeface="+mn-lt"/>
              </a:rPr>
              <a:t> and </a:t>
            </a:r>
            <a:r>
              <a:rPr lang="en-US" sz="2500" b="1" u="sng">
                <a:latin typeface="+mn-lt"/>
              </a:rPr>
              <a:t>men</a:t>
            </a:r>
            <a:r>
              <a:rPr lang="en-US" sz="2500" b="1">
                <a:latin typeface="+mn-lt"/>
              </a:rPr>
              <a:t> differ in natural resource use?</a:t>
            </a:r>
          </a:p>
        </p:txBody>
      </p:sp>
    </p:spTree>
    <p:extLst>
      <p:ext uri="{BB962C8B-B14F-4D97-AF65-F5344CB8AC3E}">
        <p14:creationId xmlns:p14="http://schemas.microsoft.com/office/powerpoint/2010/main" val="2870888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CE5D3A9B-0825-49C8-940D-1DBD7E85ABB7}"/>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pic>
        <p:nvPicPr>
          <p:cNvPr id="23" name="Picture 22">
            <a:extLst>
              <a:ext uri="{FF2B5EF4-FFF2-40B4-BE49-F238E27FC236}">
                <a16:creationId xmlns:a16="http://schemas.microsoft.com/office/drawing/2014/main" id="{4C3A1567-9CC6-4178-97D3-F41FD0F67C5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00674" y="1123616"/>
            <a:ext cx="4160225" cy="3584835"/>
          </a:xfrm>
          <a:prstGeom prst="rect">
            <a:avLst/>
          </a:prstGeom>
        </p:spPr>
      </p:pic>
      <p:pic>
        <p:nvPicPr>
          <p:cNvPr id="2" name="Picture 1">
            <a:extLst>
              <a:ext uri="{FF2B5EF4-FFF2-40B4-BE49-F238E27FC236}">
                <a16:creationId xmlns:a16="http://schemas.microsoft.com/office/drawing/2014/main" id="{0ADD6E44-4696-4359-820B-8B7760D6EDB4}"/>
              </a:ext>
            </a:extLst>
          </p:cNvPr>
          <p:cNvPicPr>
            <a:picLocks noChangeAspect="1"/>
          </p:cNvPicPr>
          <p:nvPr/>
        </p:nvPicPr>
        <p:blipFill>
          <a:blip r:embed="rId4"/>
          <a:stretch>
            <a:fillRect/>
          </a:stretch>
        </p:blipFill>
        <p:spPr>
          <a:xfrm>
            <a:off x="5879808" y="1132899"/>
            <a:ext cx="4526279" cy="3639345"/>
          </a:xfrm>
          <a:prstGeom prst="rect">
            <a:avLst/>
          </a:prstGeom>
        </p:spPr>
      </p:pic>
      <p:sp>
        <p:nvSpPr>
          <p:cNvPr id="26" name="Title 1">
            <a:extLst>
              <a:ext uri="{FF2B5EF4-FFF2-40B4-BE49-F238E27FC236}">
                <a16:creationId xmlns:a16="http://schemas.microsoft.com/office/drawing/2014/main" id="{E9EAEEC0-CF1F-4AC3-8F62-B971AEBC7D3F}"/>
              </a:ext>
            </a:extLst>
          </p:cNvPr>
          <p:cNvSpPr txBox="1">
            <a:spLocks/>
          </p:cNvSpPr>
          <p:nvPr/>
        </p:nvSpPr>
        <p:spPr>
          <a:xfrm>
            <a:off x="3703320" y="4772244"/>
            <a:ext cx="8403335" cy="1904890"/>
          </a:xfrm>
          <a:prstGeom prst="rect">
            <a:avLst/>
          </a:prstGeom>
          <a:solidFill>
            <a:schemeClr val="accent4">
              <a:lumMod val="40000"/>
              <a:lumOff val="60000"/>
              <a:alpha val="82000"/>
            </a:schemeClr>
          </a:solidFill>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Arial" panose="020B0604020202020204" pitchFamily="34" charset="0"/>
              <a:buChar char="•"/>
            </a:pPr>
            <a:r>
              <a:rPr lang="en-US" sz="2600" b="1">
                <a:latin typeface="+mn-lt"/>
              </a:rPr>
              <a:t>how do these differences affect women, men, communities?</a:t>
            </a:r>
          </a:p>
          <a:p>
            <a:pPr marL="342900" indent="-342900" algn="l">
              <a:buFont typeface="Arial" panose="020B0604020202020204" pitchFamily="34" charset="0"/>
              <a:buChar char="•"/>
            </a:pPr>
            <a:r>
              <a:rPr lang="en-US" sz="2600" b="1">
                <a:latin typeface="+mn-lt"/>
              </a:rPr>
              <a:t>what do these differences mean for natural resource management?</a:t>
            </a:r>
          </a:p>
          <a:p>
            <a:pPr marL="342900" indent="-342900" algn="l">
              <a:buFont typeface="Arial" panose="020B0604020202020204" pitchFamily="34" charset="0"/>
              <a:buChar char="•"/>
            </a:pPr>
            <a:r>
              <a:rPr lang="en-US" sz="2600" b="1">
                <a:latin typeface="+mn-lt"/>
              </a:rPr>
              <a:t>why do differences exist?</a:t>
            </a:r>
          </a:p>
        </p:txBody>
      </p:sp>
      <p:sp>
        <p:nvSpPr>
          <p:cNvPr id="27" name="Title 1">
            <a:extLst>
              <a:ext uri="{FF2B5EF4-FFF2-40B4-BE49-F238E27FC236}">
                <a16:creationId xmlns:a16="http://schemas.microsoft.com/office/drawing/2014/main" id="{DC5EF5BE-A3B5-44C9-B2C5-B8ED28B231C9}"/>
              </a:ext>
            </a:extLst>
          </p:cNvPr>
          <p:cNvSpPr txBox="1">
            <a:spLocks/>
          </p:cNvSpPr>
          <p:nvPr/>
        </p:nvSpPr>
        <p:spPr>
          <a:xfrm>
            <a:off x="259321" y="4772244"/>
            <a:ext cx="3444000" cy="1904890"/>
          </a:xfrm>
          <a:prstGeom prst="rect">
            <a:avLst/>
          </a:prstGeom>
          <a:solidFill>
            <a:schemeClr val="accent2">
              <a:lumMod val="40000"/>
              <a:lumOff val="6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mn-lt"/>
              </a:rPr>
              <a:t>how do the experiences of </a:t>
            </a:r>
            <a:r>
              <a:rPr lang="en-US" sz="2500" b="1" u="sng">
                <a:latin typeface="+mn-lt"/>
              </a:rPr>
              <a:t>women</a:t>
            </a:r>
            <a:r>
              <a:rPr lang="en-US" sz="2500" b="1">
                <a:latin typeface="+mn-lt"/>
              </a:rPr>
              <a:t> and </a:t>
            </a:r>
            <a:r>
              <a:rPr lang="en-US" sz="2500" b="1" u="sng">
                <a:latin typeface="+mn-lt"/>
              </a:rPr>
              <a:t>men</a:t>
            </a:r>
            <a:r>
              <a:rPr lang="en-US" sz="2500" b="1">
                <a:latin typeface="+mn-lt"/>
              </a:rPr>
              <a:t> differ in natural resource use?</a:t>
            </a:r>
          </a:p>
        </p:txBody>
      </p:sp>
      <p:sp>
        <p:nvSpPr>
          <p:cNvPr id="29" name="Title 1">
            <a:extLst>
              <a:ext uri="{FF2B5EF4-FFF2-40B4-BE49-F238E27FC236}">
                <a16:creationId xmlns:a16="http://schemas.microsoft.com/office/drawing/2014/main" id="{A563F95A-B54F-49E2-944E-AFC1FE476211}"/>
              </a:ext>
            </a:extLst>
          </p:cNvPr>
          <p:cNvSpPr txBox="1">
            <a:spLocks/>
          </p:cNvSpPr>
          <p:nvPr/>
        </p:nvSpPr>
        <p:spPr>
          <a:xfrm>
            <a:off x="134326" y="1282994"/>
            <a:ext cx="5626574" cy="3182680"/>
          </a:xfrm>
          <a:prstGeom prst="rect">
            <a:avLst/>
          </a:prstGeom>
          <a:solidFill>
            <a:schemeClr val="accent5">
              <a:alpha val="82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b="1">
                <a:latin typeface="+mn-lt"/>
              </a:rPr>
              <a:t>to understand these, also need to understand gender roles and dynamics beyond NRM!</a:t>
            </a:r>
          </a:p>
          <a:p>
            <a:pPr algn="l"/>
            <a:endParaRPr lang="en-US" sz="2400" b="1" i="1">
              <a:latin typeface="+mn-lt"/>
            </a:endParaRPr>
          </a:p>
          <a:p>
            <a:pPr algn="l"/>
            <a:r>
              <a:rPr lang="en-US" sz="2400" b="1" i="1">
                <a:latin typeface="+mn-lt"/>
              </a:rPr>
              <a:t>e.g.,</a:t>
            </a:r>
          </a:p>
          <a:p>
            <a:pPr marL="457200" indent="-457200" algn="l">
              <a:buFont typeface="Arial" panose="020B0604020202020204" pitchFamily="34" charset="0"/>
              <a:buChar char="•"/>
            </a:pPr>
            <a:r>
              <a:rPr lang="en-US" sz="2400" b="1">
                <a:latin typeface="+mn-lt"/>
              </a:rPr>
              <a:t>child-care/housekeeping roles</a:t>
            </a:r>
          </a:p>
          <a:p>
            <a:pPr marL="457200" indent="-457200" algn="l">
              <a:buFont typeface="Arial" panose="020B0604020202020204" pitchFamily="34" charset="0"/>
              <a:buChar char="•"/>
            </a:pPr>
            <a:r>
              <a:rPr lang="en-US" sz="2400" b="1">
                <a:latin typeface="+mn-lt"/>
              </a:rPr>
              <a:t>providing income/food</a:t>
            </a:r>
          </a:p>
          <a:p>
            <a:pPr marL="457200" indent="-457200" algn="l">
              <a:buFont typeface="Arial" panose="020B0604020202020204" pitchFamily="34" charset="0"/>
              <a:buChar char="•"/>
            </a:pPr>
            <a:r>
              <a:rPr lang="en-US" sz="2400" b="1">
                <a:latin typeface="+mn-lt"/>
              </a:rPr>
              <a:t>opportunities for education &amp; training</a:t>
            </a:r>
          </a:p>
        </p:txBody>
      </p:sp>
      <p:cxnSp>
        <p:nvCxnSpPr>
          <p:cNvPr id="4" name="Straight Arrow Connector 3">
            <a:extLst>
              <a:ext uri="{FF2B5EF4-FFF2-40B4-BE49-F238E27FC236}">
                <a16:creationId xmlns:a16="http://schemas.microsoft.com/office/drawing/2014/main" id="{50C2D2A5-31E2-4C82-80D2-6B12362F3468}"/>
              </a:ext>
            </a:extLst>
          </p:cNvPr>
          <p:cNvCxnSpPr>
            <a:cxnSpLocks/>
          </p:cNvCxnSpPr>
          <p:nvPr/>
        </p:nvCxnSpPr>
        <p:spPr>
          <a:xfrm flipH="1" flipV="1">
            <a:off x="4225314" y="4342779"/>
            <a:ext cx="290624" cy="552360"/>
          </a:xfrm>
          <a:prstGeom prst="straightConnector1">
            <a:avLst/>
          </a:prstGeom>
          <a:ln w="1301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4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7267AC9-69F1-4D9C-BB5B-386FA6D54EAA}"/>
              </a:ext>
            </a:extLst>
          </p:cNvPr>
          <p:cNvSpPr txBox="1">
            <a:spLocks/>
          </p:cNvSpPr>
          <p:nvPr/>
        </p:nvSpPr>
        <p:spPr>
          <a:xfrm>
            <a:off x="429801" y="1722016"/>
            <a:ext cx="11332398" cy="1933252"/>
          </a:xfrm>
          <a:prstGeom prst="rect">
            <a:avLst/>
          </a:prstGeom>
          <a:solidFill>
            <a:schemeClr val="accent4">
              <a:lumMod val="60000"/>
              <a:lumOff val="40000"/>
              <a:alpha val="82000"/>
            </a:schemeClr>
          </a:solidFill>
        </p:spPr>
        <p:txBody>
          <a:bodyPr vert="horz" lIns="91440" tIns="45720" rIns="91440" bIns="45720" rtlCol="0" anchor="ctr">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en-US" sz="2600" b="1">
                <a:latin typeface="Century Gothic" panose="020B0502020202020204" pitchFamily="34" charset="0"/>
                <a:sym typeface="Wingdings" panose="05000000000000000000" pitchFamily="2" charset="2"/>
              </a:rPr>
              <a:t></a:t>
            </a:r>
            <a:r>
              <a:rPr lang="en-US" sz="2600" b="1">
                <a:latin typeface="Century Gothic" panose="020B0502020202020204" pitchFamily="34" charset="0"/>
              </a:rPr>
              <a:t> how can a gender-inclusive approach to NRM benefit communities?</a:t>
            </a:r>
          </a:p>
          <a:p>
            <a:pPr algn="l">
              <a:lnSpc>
                <a:spcPct val="150000"/>
              </a:lnSpc>
            </a:pPr>
            <a:r>
              <a:rPr lang="en-US" sz="2600" b="1">
                <a:latin typeface="Century Gothic" panose="020B0502020202020204" pitchFamily="34" charset="0"/>
                <a:sym typeface="Wingdings" panose="05000000000000000000" pitchFamily="2" charset="2"/>
              </a:rPr>
              <a:t> </a:t>
            </a:r>
            <a:r>
              <a:rPr lang="en-US" sz="2600" b="1">
                <a:latin typeface="Century Gothic" panose="020B0502020202020204" pitchFamily="34" charset="0"/>
              </a:rPr>
              <a:t>how can we learn more about gender and NRM in project sites?</a:t>
            </a:r>
          </a:p>
          <a:p>
            <a:pPr algn="l">
              <a:lnSpc>
                <a:spcPct val="150000"/>
              </a:lnSpc>
            </a:pPr>
            <a:r>
              <a:rPr lang="en-US" sz="2600" b="1">
                <a:latin typeface="Century Gothic" panose="020B0502020202020204" pitchFamily="34" charset="0"/>
                <a:sym typeface="Wingdings" panose="05000000000000000000" pitchFamily="2" charset="2"/>
              </a:rPr>
              <a:t> </a:t>
            </a:r>
            <a:r>
              <a:rPr lang="en-US" sz="2600" b="1">
                <a:latin typeface="Century Gothic" panose="020B0502020202020204" pitchFamily="34" charset="0"/>
              </a:rPr>
              <a:t>how can we ensure that gender is incorporated in project activities?</a:t>
            </a:r>
          </a:p>
          <a:p>
            <a:pPr algn="l">
              <a:lnSpc>
                <a:spcPct val="150000"/>
              </a:lnSpc>
            </a:pPr>
            <a:r>
              <a:rPr lang="en-US" sz="2600" b="1">
                <a:latin typeface="Century Gothic" panose="020B0502020202020204" pitchFamily="34" charset="0"/>
                <a:sym typeface="Wingdings" panose="05000000000000000000" pitchFamily="2" charset="2"/>
              </a:rPr>
              <a:t> </a:t>
            </a:r>
            <a:r>
              <a:rPr lang="en-US" sz="2600" b="1">
                <a:latin typeface="Century Gothic" panose="020B0502020202020204" pitchFamily="34" charset="0"/>
              </a:rPr>
              <a:t>how can we ensure that gender is incorporated in NRM in project sites?</a:t>
            </a:r>
          </a:p>
        </p:txBody>
      </p:sp>
      <p:sp>
        <p:nvSpPr>
          <p:cNvPr id="5" name="Title 1">
            <a:extLst>
              <a:ext uri="{FF2B5EF4-FFF2-40B4-BE49-F238E27FC236}">
                <a16:creationId xmlns:a16="http://schemas.microsoft.com/office/drawing/2014/main" id="{5A6C44FC-284F-4FC8-B686-3850C62D1A7F}"/>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Tree>
    <p:extLst>
      <p:ext uri="{BB962C8B-B14F-4D97-AF65-F5344CB8AC3E}">
        <p14:creationId xmlns:p14="http://schemas.microsoft.com/office/powerpoint/2010/main" val="3358034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3F4F1B-CDEA-441B-8DDD-196E38E883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831833" y="75236"/>
            <a:ext cx="4360167" cy="3258941"/>
          </a:xfrm>
          <a:prstGeom prst="rect">
            <a:avLst/>
          </a:prstGeom>
        </p:spPr>
      </p:pic>
      <p:sp>
        <p:nvSpPr>
          <p:cNvPr id="27" name="Rectangle: Rounded Corners 26">
            <a:extLst>
              <a:ext uri="{FF2B5EF4-FFF2-40B4-BE49-F238E27FC236}">
                <a16:creationId xmlns:a16="http://schemas.microsoft.com/office/drawing/2014/main" id="{FAC61F2F-E982-436E-8D3E-C04698170419}"/>
              </a:ext>
            </a:extLst>
          </p:cNvPr>
          <p:cNvSpPr/>
          <p:nvPr/>
        </p:nvSpPr>
        <p:spPr>
          <a:xfrm>
            <a:off x="118142" y="124305"/>
            <a:ext cx="2652207" cy="868472"/>
          </a:xfrm>
          <a:prstGeom prst="roundRect">
            <a:avLst/>
          </a:prstGeom>
          <a:solidFill>
            <a:schemeClr val="accent5">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b="1">
                <a:solidFill>
                  <a:schemeClr val="bg1"/>
                </a:solidFill>
              </a:rPr>
              <a:t>Key idea:</a:t>
            </a:r>
          </a:p>
          <a:p>
            <a:r>
              <a:rPr lang="en-US" sz="2500" b="1">
                <a:solidFill>
                  <a:schemeClr val="bg1"/>
                </a:solidFill>
              </a:rPr>
              <a:t>VULNERABILITY</a:t>
            </a:r>
          </a:p>
        </p:txBody>
      </p:sp>
      <p:sp>
        <p:nvSpPr>
          <p:cNvPr id="6" name="Rectangle: Rounded Corners 5">
            <a:extLst>
              <a:ext uri="{FF2B5EF4-FFF2-40B4-BE49-F238E27FC236}">
                <a16:creationId xmlns:a16="http://schemas.microsoft.com/office/drawing/2014/main" id="{CDD33496-FB2B-41DF-BA2A-7B02E216FCBA}"/>
              </a:ext>
            </a:extLst>
          </p:cNvPr>
          <p:cNvSpPr/>
          <p:nvPr/>
        </p:nvSpPr>
        <p:spPr>
          <a:xfrm>
            <a:off x="897508" y="1166260"/>
            <a:ext cx="1992642" cy="652495"/>
          </a:xfrm>
          <a:prstGeom prst="roundRect">
            <a:avLst/>
          </a:prstGeom>
          <a:solidFill>
            <a:schemeClr val="bg1"/>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Exposure to risk</a:t>
            </a:r>
          </a:p>
        </p:txBody>
      </p:sp>
      <p:sp>
        <p:nvSpPr>
          <p:cNvPr id="7" name="Rectangle: Rounded Corners 6">
            <a:extLst>
              <a:ext uri="{FF2B5EF4-FFF2-40B4-BE49-F238E27FC236}">
                <a16:creationId xmlns:a16="http://schemas.microsoft.com/office/drawing/2014/main" id="{DE1B3F1C-2415-406D-8223-04949729582E}"/>
              </a:ext>
            </a:extLst>
          </p:cNvPr>
          <p:cNvSpPr/>
          <p:nvPr/>
        </p:nvSpPr>
        <p:spPr>
          <a:xfrm>
            <a:off x="6048775" y="1166260"/>
            <a:ext cx="1992642" cy="652495"/>
          </a:xfrm>
          <a:prstGeom prst="roundRect">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Capacity to adapt</a:t>
            </a:r>
          </a:p>
        </p:txBody>
      </p:sp>
      <p:sp>
        <p:nvSpPr>
          <p:cNvPr id="9" name="Rectangle: Rounded Corners 8">
            <a:extLst>
              <a:ext uri="{FF2B5EF4-FFF2-40B4-BE49-F238E27FC236}">
                <a16:creationId xmlns:a16="http://schemas.microsoft.com/office/drawing/2014/main" id="{EC534B19-C9EE-4777-A840-FFC184CC08EB}"/>
              </a:ext>
            </a:extLst>
          </p:cNvPr>
          <p:cNvSpPr/>
          <p:nvPr/>
        </p:nvSpPr>
        <p:spPr>
          <a:xfrm>
            <a:off x="3517221" y="1166259"/>
            <a:ext cx="1992642" cy="652495"/>
          </a:xfrm>
          <a:prstGeom prst="roundRect">
            <a:avLst/>
          </a:pr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solidFill>
                  <a:schemeClr val="tx1"/>
                </a:solidFill>
              </a:rPr>
              <a:t>Sensitivity</a:t>
            </a:r>
          </a:p>
        </p:txBody>
      </p:sp>
      <p:sp>
        <p:nvSpPr>
          <p:cNvPr id="4" name="Rectangle 3">
            <a:extLst>
              <a:ext uri="{FF2B5EF4-FFF2-40B4-BE49-F238E27FC236}">
                <a16:creationId xmlns:a16="http://schemas.microsoft.com/office/drawing/2014/main" id="{B82A8874-A970-4410-AED5-240BF4A36E59}"/>
              </a:ext>
            </a:extLst>
          </p:cNvPr>
          <p:cNvSpPr/>
          <p:nvPr/>
        </p:nvSpPr>
        <p:spPr>
          <a:xfrm>
            <a:off x="433209" y="1850647"/>
            <a:ext cx="2652207" cy="3029693"/>
          </a:xfrm>
          <a:prstGeom prst="rect">
            <a:avLst/>
          </a:prstGeom>
          <a:solidFill>
            <a:srgbClr val="FFA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200" b="1">
                <a:solidFill>
                  <a:srgbClr val="C00000"/>
                </a:solidFill>
              </a:rPr>
              <a:t>For example:</a:t>
            </a:r>
          </a:p>
          <a:p>
            <a:pPr marL="342900" indent="-342900">
              <a:buFont typeface="Arial" panose="020B0604020202020204" pitchFamily="34" charset="0"/>
              <a:buChar char="•"/>
            </a:pPr>
            <a:r>
              <a:rPr lang="en-US" sz="2200" b="1">
                <a:solidFill>
                  <a:srgbClr val="C00000"/>
                </a:solidFill>
              </a:rPr>
              <a:t>Physical risks</a:t>
            </a:r>
          </a:p>
          <a:p>
            <a:pPr marL="342900" indent="-342900">
              <a:buFont typeface="Arial" panose="020B0604020202020204" pitchFamily="34" charset="0"/>
              <a:buChar char="•"/>
            </a:pPr>
            <a:r>
              <a:rPr lang="en-US" sz="2200" b="1">
                <a:solidFill>
                  <a:srgbClr val="C00000"/>
                </a:solidFill>
              </a:rPr>
              <a:t>Financial risks</a:t>
            </a:r>
          </a:p>
          <a:p>
            <a:pPr marL="342900" indent="-342900">
              <a:buFont typeface="Arial" panose="020B0604020202020204" pitchFamily="34" charset="0"/>
              <a:buChar char="•"/>
            </a:pPr>
            <a:r>
              <a:rPr lang="en-US" sz="2200" b="1">
                <a:solidFill>
                  <a:srgbClr val="C00000"/>
                </a:solidFill>
              </a:rPr>
              <a:t>Emotonal risks</a:t>
            </a:r>
          </a:p>
          <a:p>
            <a:pPr marL="342900" indent="-342900">
              <a:buFont typeface="Arial" panose="020B0604020202020204" pitchFamily="34" charset="0"/>
              <a:buChar char="•"/>
            </a:pPr>
            <a:endParaRPr lang="en-US" sz="2200" b="1">
              <a:solidFill>
                <a:srgbClr val="C00000"/>
              </a:solidFill>
            </a:endParaRPr>
          </a:p>
          <a:p>
            <a:pPr marL="342900" indent="-342900">
              <a:buFont typeface="Arial" panose="020B0604020202020204" pitchFamily="34" charset="0"/>
              <a:buChar char="•"/>
            </a:pPr>
            <a:r>
              <a:rPr lang="en-US" sz="2200" b="1">
                <a:solidFill>
                  <a:srgbClr val="C00000"/>
                </a:solidFill>
              </a:rPr>
              <a:t>Natural disasters</a:t>
            </a:r>
          </a:p>
          <a:p>
            <a:pPr marL="342900" indent="-342900">
              <a:buFont typeface="Arial" panose="020B0604020202020204" pitchFamily="34" charset="0"/>
              <a:buChar char="•"/>
            </a:pPr>
            <a:r>
              <a:rPr lang="en-US" sz="2200" b="1">
                <a:solidFill>
                  <a:srgbClr val="C00000"/>
                </a:solidFill>
              </a:rPr>
              <a:t>Conflict</a:t>
            </a:r>
          </a:p>
        </p:txBody>
      </p:sp>
      <p:sp>
        <p:nvSpPr>
          <p:cNvPr id="11" name="Rectangle 10">
            <a:extLst>
              <a:ext uri="{FF2B5EF4-FFF2-40B4-BE49-F238E27FC236}">
                <a16:creationId xmlns:a16="http://schemas.microsoft.com/office/drawing/2014/main" id="{EEC8B642-2EA4-4B79-9953-B1D51F8329FE}"/>
              </a:ext>
            </a:extLst>
          </p:cNvPr>
          <p:cNvSpPr/>
          <p:nvPr/>
        </p:nvSpPr>
        <p:spPr>
          <a:xfrm>
            <a:off x="5718992" y="1850652"/>
            <a:ext cx="2652207" cy="302969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200" b="1">
                <a:solidFill>
                  <a:schemeClr val="accent6">
                    <a:lumMod val="50000"/>
                  </a:schemeClr>
                </a:solidFill>
              </a:rPr>
              <a:t>Resources</a:t>
            </a:r>
          </a:p>
          <a:p>
            <a:pPr marL="342900" indent="-342900">
              <a:buFont typeface="Arial" panose="020B0604020202020204" pitchFamily="34" charset="0"/>
              <a:buChar char="•"/>
            </a:pPr>
            <a:r>
              <a:rPr lang="en-US" sz="2200" b="1">
                <a:solidFill>
                  <a:schemeClr val="accent6">
                    <a:lumMod val="50000"/>
                  </a:schemeClr>
                </a:solidFill>
              </a:rPr>
              <a:t>$</a:t>
            </a:r>
          </a:p>
          <a:p>
            <a:pPr marL="342900" indent="-342900">
              <a:buFont typeface="Arial" panose="020B0604020202020204" pitchFamily="34" charset="0"/>
              <a:buChar char="•"/>
            </a:pPr>
            <a:r>
              <a:rPr lang="en-US" sz="2200" b="1">
                <a:solidFill>
                  <a:schemeClr val="accent6">
                    <a:lumMod val="50000"/>
                  </a:schemeClr>
                </a:solidFill>
              </a:rPr>
              <a:t>Information</a:t>
            </a:r>
          </a:p>
          <a:p>
            <a:pPr marL="342900" indent="-342900">
              <a:buFont typeface="Arial" panose="020B0604020202020204" pitchFamily="34" charset="0"/>
              <a:buChar char="•"/>
            </a:pPr>
            <a:r>
              <a:rPr lang="en-US" sz="2200" b="1">
                <a:solidFill>
                  <a:schemeClr val="accent6">
                    <a:lumMod val="50000"/>
                  </a:schemeClr>
                </a:solidFill>
              </a:rPr>
              <a:t>Skills</a:t>
            </a:r>
          </a:p>
          <a:p>
            <a:pPr marL="342900" indent="-342900">
              <a:buFont typeface="Arial" panose="020B0604020202020204" pitchFamily="34" charset="0"/>
              <a:buChar char="•"/>
            </a:pPr>
            <a:r>
              <a:rPr lang="en-US" sz="2200" b="1">
                <a:solidFill>
                  <a:schemeClr val="accent6">
                    <a:lumMod val="50000"/>
                  </a:schemeClr>
                </a:solidFill>
              </a:rPr>
              <a:t>Alternative job options</a:t>
            </a:r>
          </a:p>
          <a:p>
            <a:pPr marL="342900" indent="-342900">
              <a:buFont typeface="Arial" panose="020B0604020202020204" pitchFamily="34" charset="0"/>
              <a:buChar char="•"/>
            </a:pPr>
            <a:r>
              <a:rPr lang="en-US" sz="2200" b="1">
                <a:solidFill>
                  <a:schemeClr val="accent6">
                    <a:lumMod val="50000"/>
                  </a:schemeClr>
                </a:solidFill>
              </a:rPr>
              <a:t>Ability to change activities</a:t>
            </a:r>
          </a:p>
        </p:txBody>
      </p:sp>
      <p:sp>
        <p:nvSpPr>
          <p:cNvPr id="12" name="Rectangle 11">
            <a:extLst>
              <a:ext uri="{FF2B5EF4-FFF2-40B4-BE49-F238E27FC236}">
                <a16:creationId xmlns:a16="http://schemas.microsoft.com/office/drawing/2014/main" id="{8439006E-37E3-494F-ACD2-6BE0A4B6653A}"/>
              </a:ext>
            </a:extLst>
          </p:cNvPr>
          <p:cNvSpPr/>
          <p:nvPr/>
        </p:nvSpPr>
        <p:spPr>
          <a:xfrm>
            <a:off x="3066785" y="1850650"/>
            <a:ext cx="2652207" cy="30296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200" b="1">
                <a:solidFill>
                  <a:schemeClr val="accent2">
                    <a:lumMod val="75000"/>
                  </a:schemeClr>
                </a:solidFill>
              </a:rPr>
              <a:t>e.g. High dependence on a certain resource</a:t>
            </a:r>
          </a:p>
        </p:txBody>
      </p:sp>
      <p:sp>
        <p:nvSpPr>
          <p:cNvPr id="13" name="Rectangle 12">
            <a:extLst>
              <a:ext uri="{FF2B5EF4-FFF2-40B4-BE49-F238E27FC236}">
                <a16:creationId xmlns:a16="http://schemas.microsoft.com/office/drawing/2014/main" id="{89E139D7-07EA-46CB-BC7F-DCF485A10444}"/>
              </a:ext>
            </a:extLst>
          </p:cNvPr>
          <p:cNvSpPr/>
          <p:nvPr/>
        </p:nvSpPr>
        <p:spPr>
          <a:xfrm>
            <a:off x="118142" y="5738210"/>
            <a:ext cx="6096000" cy="492443"/>
          </a:xfrm>
          <a:prstGeom prst="rect">
            <a:avLst/>
          </a:prstGeom>
          <a:solidFill>
            <a:schemeClr val="accent2"/>
          </a:solidFill>
        </p:spPr>
        <p:txBody>
          <a:bodyPr>
            <a:spAutoFit/>
          </a:bodyPr>
          <a:lstStyle/>
          <a:p>
            <a:r>
              <a:rPr lang="en-US" sz="2600" b="1"/>
              <a:t>activity: VULNERABILITIES &amp; STRENGTHS</a:t>
            </a:r>
          </a:p>
        </p:txBody>
      </p:sp>
      <p:sp>
        <p:nvSpPr>
          <p:cNvPr id="14" name="Rectangle: Rounded Corners 13">
            <a:extLst>
              <a:ext uri="{FF2B5EF4-FFF2-40B4-BE49-F238E27FC236}">
                <a16:creationId xmlns:a16="http://schemas.microsoft.com/office/drawing/2014/main" id="{13EC6019-0ABE-4C66-8F04-6EF48B5D6FCF}"/>
              </a:ext>
            </a:extLst>
          </p:cNvPr>
          <p:cNvSpPr/>
          <p:nvPr/>
        </p:nvSpPr>
        <p:spPr>
          <a:xfrm>
            <a:off x="6214142" y="5385831"/>
            <a:ext cx="5429218" cy="1197199"/>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rPr>
              <a:t>What might make a woman/man vulnerable in a natural resource use context?</a:t>
            </a:r>
          </a:p>
        </p:txBody>
      </p:sp>
    </p:spTree>
    <p:extLst>
      <p:ext uri="{BB962C8B-B14F-4D97-AF65-F5344CB8AC3E}">
        <p14:creationId xmlns:p14="http://schemas.microsoft.com/office/powerpoint/2010/main" val="10000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AC61F2F-E982-436E-8D3E-C04698170419}"/>
              </a:ext>
            </a:extLst>
          </p:cNvPr>
          <p:cNvSpPr/>
          <p:nvPr/>
        </p:nvSpPr>
        <p:spPr>
          <a:xfrm>
            <a:off x="118142" y="124305"/>
            <a:ext cx="3390602" cy="868472"/>
          </a:xfrm>
          <a:prstGeom prst="roundRect">
            <a:avLst/>
          </a:prstGeom>
          <a:solidFill>
            <a:schemeClr val="accent5">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b="1">
                <a:solidFill>
                  <a:schemeClr val="bg1"/>
                </a:solidFill>
              </a:rPr>
              <a:t>Key idea:</a:t>
            </a:r>
          </a:p>
          <a:p>
            <a:r>
              <a:rPr lang="en-US" sz="2500" b="1">
                <a:solidFill>
                  <a:schemeClr val="bg1"/>
                </a:solidFill>
              </a:rPr>
              <a:t>AGENTS OF CHANGE</a:t>
            </a:r>
          </a:p>
        </p:txBody>
      </p:sp>
      <p:sp>
        <p:nvSpPr>
          <p:cNvPr id="15" name="Content Placeholder 2">
            <a:extLst>
              <a:ext uri="{FF2B5EF4-FFF2-40B4-BE49-F238E27FC236}">
                <a16:creationId xmlns:a16="http://schemas.microsoft.com/office/drawing/2014/main" id="{A81B9492-02D9-414A-A474-71D536456BD1}"/>
              </a:ext>
            </a:extLst>
          </p:cNvPr>
          <p:cNvSpPr txBox="1">
            <a:spLocks/>
          </p:cNvSpPr>
          <p:nvPr/>
        </p:nvSpPr>
        <p:spPr>
          <a:xfrm>
            <a:off x="23743" y="992777"/>
            <a:ext cx="8035733" cy="5865223"/>
          </a:xfrm>
          <a:prstGeom prst="rect">
            <a:avLst/>
          </a:prstGeom>
          <a:solidFill>
            <a:schemeClr val="accent2">
              <a:lumMod val="20000"/>
              <a:lumOff val="80000"/>
            </a:schemeClr>
          </a:solidFill>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a:solidFill>
                  <a:schemeClr val="accent1"/>
                </a:solidFill>
                <a:latin typeface="Century Gothic" panose="020B0502020202020204" pitchFamily="34" charset="0"/>
              </a:rPr>
              <a:t>Women are not just vulnerable “victims,” but also “</a:t>
            </a:r>
            <a:r>
              <a:rPr lang="en-US" b="1" u="sng">
                <a:solidFill>
                  <a:schemeClr val="accent1"/>
                </a:solidFill>
                <a:latin typeface="Century Gothic" panose="020B0502020202020204" pitchFamily="34" charset="0"/>
              </a:rPr>
              <a:t>agents of change</a:t>
            </a:r>
            <a:r>
              <a:rPr lang="en-US" b="1">
                <a:solidFill>
                  <a:schemeClr val="accent1"/>
                </a:solidFill>
                <a:latin typeface="Century Gothic" panose="020B0502020202020204" pitchFamily="34" charset="0"/>
              </a:rPr>
              <a:t>”</a:t>
            </a:r>
            <a:endParaRPr lang="en-US" b="1" u="sng">
              <a:solidFill>
                <a:schemeClr val="accent1"/>
              </a:solidFill>
              <a:latin typeface="Century Gothic" panose="020B0502020202020204" pitchFamily="34" charset="0"/>
            </a:endParaRPr>
          </a:p>
          <a:p>
            <a:pPr marL="342900" indent="-342900" algn="l">
              <a:buFont typeface="Wingdings" panose="05000000000000000000" pitchFamily="2" charset="2"/>
              <a:buChar char="à"/>
            </a:pPr>
            <a:r>
              <a:rPr lang="en-US" b="1">
                <a:solidFill>
                  <a:srgbClr val="00B8B4"/>
                </a:solidFill>
                <a:latin typeface="Century Gothic" panose="020B0502020202020204" pitchFamily="34" charset="0"/>
              </a:rPr>
              <a:t>Gender equality benefits communities</a:t>
            </a:r>
          </a:p>
          <a:p>
            <a:pPr marL="342900" indent="-342900" algn="l">
              <a:buFont typeface="Wingdings" panose="05000000000000000000" pitchFamily="2" charset="2"/>
              <a:buChar char="à"/>
            </a:pPr>
            <a:endParaRPr lang="en-US" b="1">
              <a:latin typeface="Century Gothic" panose="020B0502020202020204" pitchFamily="34" charset="0"/>
            </a:endParaRPr>
          </a:p>
          <a:p>
            <a:pPr algn="l"/>
            <a:endParaRPr lang="en-US" b="1">
              <a:latin typeface="Century Gothic" panose="020B0502020202020204" pitchFamily="34" charset="0"/>
            </a:endParaRPr>
          </a:p>
          <a:p>
            <a:pPr algn="l"/>
            <a:endParaRPr lang="en-US" b="1">
              <a:latin typeface="Century Gothic" panose="020B0502020202020204" pitchFamily="34" charset="0"/>
            </a:endParaRPr>
          </a:p>
          <a:p>
            <a:pPr algn="l"/>
            <a:endParaRPr lang="en-US" b="1">
              <a:latin typeface="Century Gothic" panose="020B0502020202020204" pitchFamily="34" charset="0"/>
            </a:endParaRPr>
          </a:p>
          <a:p>
            <a:pPr algn="l"/>
            <a:r>
              <a:rPr lang="en-US" b="1">
                <a:solidFill>
                  <a:srgbClr val="00B8B4"/>
                </a:solidFill>
              </a:rPr>
              <a:t>When women are more educated and empowered, economies &amp; community well-being grows </a:t>
            </a:r>
          </a:p>
          <a:p>
            <a:pPr marL="800100" lvl="1" indent="-342900" algn="l">
              <a:buFont typeface="Arial" panose="020B0604020202020204" pitchFamily="34" charset="0"/>
              <a:buChar char="•"/>
            </a:pPr>
            <a:r>
              <a:rPr lang="en-US" sz="2500" b="1">
                <a:solidFill>
                  <a:srgbClr val="00B8B4"/>
                </a:solidFill>
              </a:rPr>
              <a:t>Greater sharing in problem solving</a:t>
            </a:r>
          </a:p>
          <a:p>
            <a:pPr marL="800100" lvl="1" indent="-342900" algn="l">
              <a:buFont typeface="Arial" panose="020B0604020202020204" pitchFamily="34" charset="0"/>
              <a:buChar char="•"/>
            </a:pPr>
            <a:r>
              <a:rPr lang="en-US" sz="2500" b="1">
                <a:solidFill>
                  <a:srgbClr val="00B8B4"/>
                </a:solidFill>
              </a:rPr>
              <a:t>More opportunities for all</a:t>
            </a:r>
          </a:p>
          <a:p>
            <a:pPr marL="800100" lvl="1" indent="-342900" algn="l">
              <a:buFont typeface="Arial" panose="020B0604020202020204" pitchFamily="34" charset="0"/>
              <a:buChar char="•"/>
            </a:pPr>
            <a:r>
              <a:rPr lang="en-US" sz="2500" b="1">
                <a:solidFill>
                  <a:srgbClr val="00B8B4"/>
                </a:solidFill>
              </a:rPr>
              <a:t>Benefits for children</a:t>
            </a:r>
          </a:p>
          <a:p>
            <a:pPr marL="1257300" lvl="2" indent="-342900" algn="l">
              <a:buFontTx/>
              <a:buChar char="-"/>
            </a:pPr>
            <a:r>
              <a:rPr lang="en-US" sz="2300" b="1">
                <a:solidFill>
                  <a:srgbClr val="00B8B4"/>
                </a:solidFill>
              </a:rPr>
              <a:t>reduced child mortality </a:t>
            </a:r>
          </a:p>
          <a:p>
            <a:pPr marL="1257300" lvl="2" indent="-342900" algn="l">
              <a:buFontTx/>
              <a:buChar char="-"/>
            </a:pPr>
            <a:r>
              <a:rPr lang="en-US" sz="2300" b="1">
                <a:solidFill>
                  <a:srgbClr val="00B8B4"/>
                </a:solidFill>
              </a:rPr>
              <a:t>improved health &amp; opportunities </a:t>
            </a:r>
            <a:r>
              <a:rPr lang="en-US" sz="2300" b="1">
                <a:solidFill>
                  <a:srgbClr val="00B8B4"/>
                </a:solidFill>
                <a:sym typeface="Wingdings" panose="05000000000000000000" pitchFamily="2" charset="2"/>
              </a:rPr>
              <a:t> better quality of life for future generations</a:t>
            </a:r>
            <a:endParaRPr lang="en-US" b="1">
              <a:solidFill>
                <a:srgbClr val="00B8B4"/>
              </a:solidFill>
            </a:endParaRPr>
          </a:p>
          <a:p>
            <a:pPr algn="l"/>
            <a:endParaRPr lang="en-US" b="1"/>
          </a:p>
        </p:txBody>
      </p:sp>
      <p:sp>
        <p:nvSpPr>
          <p:cNvPr id="2" name="Rectangle: Rounded Corners 1">
            <a:extLst>
              <a:ext uri="{FF2B5EF4-FFF2-40B4-BE49-F238E27FC236}">
                <a16:creationId xmlns:a16="http://schemas.microsoft.com/office/drawing/2014/main" id="{A5B37A48-4592-46F0-916C-40677CA0A631}"/>
              </a:ext>
            </a:extLst>
          </p:cNvPr>
          <p:cNvSpPr/>
          <p:nvPr/>
        </p:nvSpPr>
        <p:spPr>
          <a:xfrm>
            <a:off x="419826" y="2270050"/>
            <a:ext cx="2207702" cy="1403498"/>
          </a:xfrm>
          <a:prstGeom prst="roundRect">
            <a:avLst/>
          </a:prstGeom>
          <a:solidFill>
            <a:srgbClr val="00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Century Gothic" panose="020B0502020202020204" pitchFamily="34" charset="0"/>
              </a:rPr>
              <a:t>Enhances economic development</a:t>
            </a:r>
          </a:p>
        </p:txBody>
      </p:sp>
      <p:sp>
        <p:nvSpPr>
          <p:cNvPr id="13" name="Rectangle: Rounded Corners 12">
            <a:extLst>
              <a:ext uri="{FF2B5EF4-FFF2-40B4-BE49-F238E27FC236}">
                <a16:creationId xmlns:a16="http://schemas.microsoft.com/office/drawing/2014/main" id="{D894AB35-E20F-4C95-92D8-5A0EFF3D662D}"/>
              </a:ext>
            </a:extLst>
          </p:cNvPr>
          <p:cNvSpPr/>
          <p:nvPr/>
        </p:nvSpPr>
        <p:spPr>
          <a:xfrm>
            <a:off x="3019120" y="2270050"/>
            <a:ext cx="2207702" cy="1403498"/>
          </a:xfrm>
          <a:prstGeom prst="roundRect">
            <a:avLst/>
          </a:prstGeom>
          <a:solidFill>
            <a:srgbClr val="00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Century Gothic" panose="020B0502020202020204" pitchFamily="34" charset="0"/>
              </a:rPr>
              <a:t>Improved prospects for future generations</a:t>
            </a:r>
          </a:p>
        </p:txBody>
      </p:sp>
      <p:sp>
        <p:nvSpPr>
          <p:cNvPr id="14" name="Rectangle: Rounded Corners 13">
            <a:extLst>
              <a:ext uri="{FF2B5EF4-FFF2-40B4-BE49-F238E27FC236}">
                <a16:creationId xmlns:a16="http://schemas.microsoft.com/office/drawing/2014/main" id="{62DAC986-62E2-4511-A27B-1078C1B42D1B}"/>
              </a:ext>
            </a:extLst>
          </p:cNvPr>
          <p:cNvSpPr/>
          <p:nvPr/>
        </p:nvSpPr>
        <p:spPr>
          <a:xfrm>
            <a:off x="5655634" y="2285999"/>
            <a:ext cx="2207702" cy="1403498"/>
          </a:xfrm>
          <a:prstGeom prst="roundRect">
            <a:avLst/>
          </a:prstGeom>
          <a:solidFill>
            <a:srgbClr val="00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Century Gothic" panose="020B0502020202020204" pitchFamily="34" charset="0"/>
              </a:rPr>
              <a:t>Strengthened political &amp; social systems</a:t>
            </a:r>
          </a:p>
        </p:txBody>
      </p:sp>
      <p:pic>
        <p:nvPicPr>
          <p:cNvPr id="1026" name="Picture 2" descr="Image result for we can do it">
            <a:extLst>
              <a:ext uri="{FF2B5EF4-FFF2-40B4-BE49-F238E27FC236}">
                <a16:creationId xmlns:a16="http://schemas.microsoft.com/office/drawing/2014/main" id="{E7EB3E03-AE1B-409F-B671-64DBA267D37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20180" y="348479"/>
            <a:ext cx="3835027" cy="4970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165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Infographic; Why Invest in Women">
            <a:extLst>
              <a:ext uri="{FF2B5EF4-FFF2-40B4-BE49-F238E27FC236}">
                <a16:creationId xmlns:a16="http://schemas.microsoft.com/office/drawing/2014/main" id="{B38D8984-6BF8-4A5F-9559-37DD9C30038F}"/>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r="-618"/>
          <a:stretch/>
        </p:blipFill>
        <p:spPr bwMode="auto">
          <a:xfrm>
            <a:off x="975362" y="640810"/>
            <a:ext cx="2844624" cy="621719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Rounded Corners 26">
            <a:extLst>
              <a:ext uri="{FF2B5EF4-FFF2-40B4-BE49-F238E27FC236}">
                <a16:creationId xmlns:a16="http://schemas.microsoft.com/office/drawing/2014/main" id="{FAC61F2F-E982-436E-8D3E-C04698170419}"/>
              </a:ext>
            </a:extLst>
          </p:cNvPr>
          <p:cNvSpPr/>
          <p:nvPr/>
        </p:nvSpPr>
        <p:spPr>
          <a:xfrm>
            <a:off x="118142" y="124305"/>
            <a:ext cx="3007830" cy="868472"/>
          </a:xfrm>
          <a:prstGeom prst="roundRect">
            <a:avLst/>
          </a:prstGeom>
          <a:solidFill>
            <a:schemeClr val="accent5">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b="1">
                <a:solidFill>
                  <a:schemeClr val="bg1"/>
                </a:solidFill>
              </a:rPr>
              <a:t>Key idea:</a:t>
            </a:r>
          </a:p>
          <a:p>
            <a:r>
              <a:rPr lang="en-US" sz="2500" b="1">
                <a:solidFill>
                  <a:schemeClr val="bg1"/>
                </a:solidFill>
              </a:rPr>
              <a:t>AGENTS OF CHANGE</a:t>
            </a:r>
          </a:p>
        </p:txBody>
      </p:sp>
      <p:pic>
        <p:nvPicPr>
          <p:cNvPr id="13" name="Picture 4" descr="Infographic; Why Invest in Women">
            <a:extLst>
              <a:ext uri="{FF2B5EF4-FFF2-40B4-BE49-F238E27FC236}">
                <a16:creationId xmlns:a16="http://schemas.microsoft.com/office/drawing/2014/main" id="{1B802B14-7CD6-4A44-9FB8-92C2A7C1DEF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717318" y="639077"/>
            <a:ext cx="7819008" cy="6218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210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Infographic; Why Invest in Women">
            <a:extLst>
              <a:ext uri="{FF2B5EF4-FFF2-40B4-BE49-F238E27FC236}">
                <a16:creationId xmlns:a16="http://schemas.microsoft.com/office/drawing/2014/main" id="{32524264-BE9B-49F2-89D5-C4F67E90181B}"/>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0" y="2547371"/>
            <a:ext cx="8116811" cy="3453009"/>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Rounded Corners 26">
            <a:extLst>
              <a:ext uri="{FF2B5EF4-FFF2-40B4-BE49-F238E27FC236}">
                <a16:creationId xmlns:a16="http://schemas.microsoft.com/office/drawing/2014/main" id="{FAC61F2F-E982-436E-8D3E-C04698170419}"/>
              </a:ext>
            </a:extLst>
          </p:cNvPr>
          <p:cNvSpPr/>
          <p:nvPr/>
        </p:nvSpPr>
        <p:spPr>
          <a:xfrm>
            <a:off x="118142" y="124305"/>
            <a:ext cx="3390602" cy="868472"/>
          </a:xfrm>
          <a:prstGeom prst="roundRect">
            <a:avLst/>
          </a:prstGeom>
          <a:solidFill>
            <a:schemeClr val="accent5">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b="1">
                <a:solidFill>
                  <a:schemeClr val="bg1"/>
                </a:solidFill>
              </a:rPr>
              <a:t>Key idea:</a:t>
            </a:r>
          </a:p>
          <a:p>
            <a:r>
              <a:rPr lang="en-US" sz="2500" b="1">
                <a:solidFill>
                  <a:schemeClr val="bg1"/>
                </a:solidFill>
              </a:rPr>
              <a:t>AGENTS OF CHANGE</a:t>
            </a:r>
          </a:p>
        </p:txBody>
      </p:sp>
      <p:sp>
        <p:nvSpPr>
          <p:cNvPr id="6" name="Rectangle: Rounded Corners 5">
            <a:extLst>
              <a:ext uri="{FF2B5EF4-FFF2-40B4-BE49-F238E27FC236}">
                <a16:creationId xmlns:a16="http://schemas.microsoft.com/office/drawing/2014/main" id="{94A2F3DC-61E5-4ED2-87CA-63BD89487EA6}"/>
              </a:ext>
            </a:extLst>
          </p:cNvPr>
          <p:cNvSpPr/>
          <p:nvPr/>
        </p:nvSpPr>
        <p:spPr>
          <a:xfrm>
            <a:off x="6096000" y="5522579"/>
            <a:ext cx="5429218" cy="1197198"/>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rPr>
              <a:t>What are strengths that women/men have that might help their communities improve NRM?</a:t>
            </a:r>
          </a:p>
        </p:txBody>
      </p:sp>
      <p:sp>
        <p:nvSpPr>
          <p:cNvPr id="9" name="Rectangle 8">
            <a:extLst>
              <a:ext uri="{FF2B5EF4-FFF2-40B4-BE49-F238E27FC236}">
                <a16:creationId xmlns:a16="http://schemas.microsoft.com/office/drawing/2014/main" id="{AF647EB6-F7E0-4172-B049-843FBB45E7EA}"/>
              </a:ext>
            </a:extLst>
          </p:cNvPr>
          <p:cNvSpPr/>
          <p:nvPr/>
        </p:nvSpPr>
        <p:spPr>
          <a:xfrm>
            <a:off x="118142" y="5738210"/>
            <a:ext cx="6096000" cy="492443"/>
          </a:xfrm>
          <a:prstGeom prst="rect">
            <a:avLst/>
          </a:prstGeom>
          <a:solidFill>
            <a:schemeClr val="accent2"/>
          </a:solidFill>
        </p:spPr>
        <p:txBody>
          <a:bodyPr>
            <a:spAutoFit/>
          </a:bodyPr>
          <a:lstStyle/>
          <a:p>
            <a:r>
              <a:rPr lang="en-US" sz="2600" b="1"/>
              <a:t>activity: VULNERABILITIES &amp; STRENGTHS</a:t>
            </a:r>
          </a:p>
        </p:txBody>
      </p:sp>
      <p:pic>
        <p:nvPicPr>
          <p:cNvPr id="8" name="Picture 4" descr="Infographic; Why Invest in Women">
            <a:extLst>
              <a:ext uri="{FF2B5EF4-FFF2-40B4-BE49-F238E27FC236}">
                <a16:creationId xmlns:a16="http://schemas.microsoft.com/office/drawing/2014/main" id="{0BE603A9-800A-4BC6-B555-6F8FF9A41EA8}"/>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r="-233"/>
          <a:stretch/>
        </p:blipFill>
        <p:spPr bwMode="auto">
          <a:xfrm>
            <a:off x="4075189" y="0"/>
            <a:ext cx="8116811" cy="2967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352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phic 19" descr="Home">
            <a:extLst>
              <a:ext uri="{FF2B5EF4-FFF2-40B4-BE49-F238E27FC236}">
                <a16:creationId xmlns:a16="http://schemas.microsoft.com/office/drawing/2014/main" id="{E1E66412-DF2C-41FF-8927-FFE6153C51F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046959" y="1943734"/>
            <a:ext cx="1619915" cy="1619915"/>
          </a:xfrm>
          <a:prstGeom prst="rect">
            <a:avLst/>
          </a:prstGeom>
        </p:spPr>
      </p:pic>
      <p:sp>
        <p:nvSpPr>
          <p:cNvPr id="6" name="Rectangle: Rounded Corners 5">
            <a:extLst>
              <a:ext uri="{FF2B5EF4-FFF2-40B4-BE49-F238E27FC236}">
                <a16:creationId xmlns:a16="http://schemas.microsoft.com/office/drawing/2014/main" id="{B4BBE2B8-046C-4D8D-A411-647DDC5D82F6}"/>
              </a:ext>
            </a:extLst>
          </p:cNvPr>
          <p:cNvSpPr/>
          <p:nvPr/>
        </p:nvSpPr>
        <p:spPr>
          <a:xfrm>
            <a:off x="118142" y="124305"/>
            <a:ext cx="5429218" cy="868472"/>
          </a:xfrm>
          <a:prstGeom prst="roundRect">
            <a:avLst/>
          </a:prstGeom>
          <a:solidFill>
            <a:schemeClr val="accent5">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b="1">
                <a:solidFill>
                  <a:schemeClr val="bg1"/>
                </a:solidFill>
              </a:rPr>
              <a:t>Example:</a:t>
            </a:r>
          </a:p>
          <a:p>
            <a:r>
              <a:rPr lang="en-US" sz="2500" b="1">
                <a:solidFill>
                  <a:schemeClr val="bg1"/>
                </a:solidFill>
              </a:rPr>
              <a:t>COLLECTING FUEL FOR COOKING</a:t>
            </a:r>
          </a:p>
        </p:txBody>
      </p:sp>
      <p:sp>
        <p:nvSpPr>
          <p:cNvPr id="4" name="Rectangle 3">
            <a:extLst>
              <a:ext uri="{FF2B5EF4-FFF2-40B4-BE49-F238E27FC236}">
                <a16:creationId xmlns:a16="http://schemas.microsoft.com/office/drawing/2014/main" id="{06DCBD95-2DD9-4349-92F9-E4BB206C069B}"/>
              </a:ext>
            </a:extLst>
          </p:cNvPr>
          <p:cNvSpPr/>
          <p:nvPr/>
        </p:nvSpPr>
        <p:spPr>
          <a:xfrm>
            <a:off x="889" y="4555167"/>
            <a:ext cx="8938260" cy="492443"/>
          </a:xfrm>
          <a:prstGeom prst="rect">
            <a:avLst/>
          </a:prstGeom>
          <a:solidFill>
            <a:schemeClr val="accent2"/>
          </a:solidFill>
        </p:spPr>
        <p:txBody>
          <a:bodyPr wrap="square">
            <a:spAutoFit/>
          </a:bodyPr>
          <a:lstStyle/>
          <a:p>
            <a:r>
              <a:rPr lang="en-US" sz="2600" b="1"/>
              <a:t>think: VULNERABILITIES &amp; STRENGTHS for this case study</a:t>
            </a:r>
          </a:p>
        </p:txBody>
      </p:sp>
      <p:pic>
        <p:nvPicPr>
          <p:cNvPr id="11" name="Graphic 10" descr="Deciduous tree">
            <a:extLst>
              <a:ext uri="{FF2B5EF4-FFF2-40B4-BE49-F238E27FC236}">
                <a16:creationId xmlns:a16="http://schemas.microsoft.com/office/drawing/2014/main" id="{98F50237-4388-43DC-884E-2364A01A9D1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05871" y="1867639"/>
            <a:ext cx="1005840" cy="1005840"/>
          </a:xfrm>
          <a:prstGeom prst="rect">
            <a:avLst/>
          </a:prstGeom>
        </p:spPr>
      </p:pic>
      <p:pic>
        <p:nvPicPr>
          <p:cNvPr id="12" name="Graphic 11" descr="Deciduous tree">
            <a:extLst>
              <a:ext uri="{FF2B5EF4-FFF2-40B4-BE49-F238E27FC236}">
                <a16:creationId xmlns:a16="http://schemas.microsoft.com/office/drawing/2014/main" id="{C50E5EA1-B88F-4ACD-AA75-069DC41EAF3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84098" y="1439503"/>
            <a:ext cx="1005840" cy="1005840"/>
          </a:xfrm>
          <a:prstGeom prst="rect">
            <a:avLst/>
          </a:prstGeom>
        </p:spPr>
      </p:pic>
      <p:pic>
        <p:nvPicPr>
          <p:cNvPr id="13" name="Graphic 12" descr="Deciduous tree">
            <a:extLst>
              <a:ext uri="{FF2B5EF4-FFF2-40B4-BE49-F238E27FC236}">
                <a16:creationId xmlns:a16="http://schemas.microsoft.com/office/drawing/2014/main" id="{3B69247E-9489-4167-92CA-C937FBF6B37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69618" y="2389149"/>
            <a:ext cx="1005840" cy="1005840"/>
          </a:xfrm>
          <a:prstGeom prst="rect">
            <a:avLst/>
          </a:prstGeom>
        </p:spPr>
      </p:pic>
      <p:pic>
        <p:nvPicPr>
          <p:cNvPr id="14" name="Graphic 13" descr="Deciduous tree">
            <a:extLst>
              <a:ext uri="{FF2B5EF4-FFF2-40B4-BE49-F238E27FC236}">
                <a16:creationId xmlns:a16="http://schemas.microsoft.com/office/drawing/2014/main" id="{B300D57E-E780-4631-A355-C48B8B6898B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432101" y="1657469"/>
            <a:ext cx="1005840" cy="1005840"/>
          </a:xfrm>
          <a:prstGeom prst="rect">
            <a:avLst/>
          </a:prstGeom>
        </p:spPr>
      </p:pic>
      <p:pic>
        <p:nvPicPr>
          <p:cNvPr id="16" name="Graphic 15" descr="Fire">
            <a:extLst>
              <a:ext uri="{FF2B5EF4-FFF2-40B4-BE49-F238E27FC236}">
                <a16:creationId xmlns:a16="http://schemas.microsoft.com/office/drawing/2014/main" id="{4433D568-D48D-4CC0-AB36-2AE8CBD39CD4}"/>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774686" y="3099596"/>
            <a:ext cx="164463" cy="164463"/>
          </a:xfrm>
          <a:prstGeom prst="rect">
            <a:avLst/>
          </a:prstGeom>
        </p:spPr>
      </p:pic>
      <p:pic>
        <p:nvPicPr>
          <p:cNvPr id="18" name="Graphic 17" descr="Woman">
            <a:extLst>
              <a:ext uri="{FF2B5EF4-FFF2-40B4-BE49-F238E27FC236}">
                <a16:creationId xmlns:a16="http://schemas.microsoft.com/office/drawing/2014/main" id="{E7DAE192-EA78-41B7-AB55-816147ED7A4C}"/>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090318" y="2234338"/>
            <a:ext cx="1005840" cy="1005840"/>
          </a:xfrm>
          <a:prstGeom prst="rect">
            <a:avLst/>
          </a:prstGeom>
        </p:spPr>
      </p:pic>
      <p:pic>
        <p:nvPicPr>
          <p:cNvPr id="4098" name="Picture 2" descr="Image result for cooking stove icon">
            <a:extLst>
              <a:ext uri="{FF2B5EF4-FFF2-40B4-BE49-F238E27FC236}">
                <a16:creationId xmlns:a16="http://schemas.microsoft.com/office/drawing/2014/main" id="{B5ECDD5D-5210-4373-98B4-6EB766F478CF}"/>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8545978" y="2869307"/>
            <a:ext cx="621875" cy="609439"/>
          </a:xfrm>
          <a:prstGeom prst="rect">
            <a:avLst/>
          </a:prstGeom>
          <a:solidFill>
            <a:schemeClr val="accent2"/>
          </a:solidFill>
        </p:spPr>
      </p:pic>
      <p:cxnSp>
        <p:nvCxnSpPr>
          <p:cNvPr id="22" name="Straight Arrow Connector 21">
            <a:extLst>
              <a:ext uri="{FF2B5EF4-FFF2-40B4-BE49-F238E27FC236}">
                <a16:creationId xmlns:a16="http://schemas.microsoft.com/office/drawing/2014/main" id="{53C9AA0B-2DD1-498A-BB15-AC0161996DDC}"/>
              </a:ext>
            </a:extLst>
          </p:cNvPr>
          <p:cNvCxnSpPr>
            <a:cxnSpLocks/>
          </p:cNvCxnSpPr>
          <p:nvPr/>
        </p:nvCxnSpPr>
        <p:spPr>
          <a:xfrm flipH="1">
            <a:off x="3577031" y="2791247"/>
            <a:ext cx="3787499" cy="0"/>
          </a:xfrm>
          <a:prstGeom prst="straightConnector1">
            <a:avLst/>
          </a:prstGeom>
          <a:ln w="38100">
            <a:prstDash val="sysDot"/>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0A7CBB2-05D3-46D6-8A13-E933F7002FE1}"/>
              </a:ext>
            </a:extLst>
          </p:cNvPr>
          <p:cNvCxnSpPr>
            <a:cxnSpLocks/>
          </p:cNvCxnSpPr>
          <p:nvPr/>
        </p:nvCxnSpPr>
        <p:spPr>
          <a:xfrm>
            <a:off x="3599325" y="3271708"/>
            <a:ext cx="4662174" cy="0"/>
          </a:xfrm>
          <a:prstGeom prst="straightConnector1">
            <a:avLst/>
          </a:prstGeom>
          <a:ln w="38100">
            <a:prstDash val="sysDot"/>
            <a:tailEnd type="triangle" w="lg" len="lg"/>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A2E9844C-9DA3-4D36-A264-CC6ABC167FB5}"/>
              </a:ext>
            </a:extLst>
          </p:cNvPr>
          <p:cNvSpPr/>
          <p:nvPr/>
        </p:nvSpPr>
        <p:spPr>
          <a:xfrm>
            <a:off x="4677124" y="1360965"/>
            <a:ext cx="2174011" cy="1153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accent1"/>
                </a:solidFill>
              </a:rPr>
              <a:t>Walk to the forest to collect wood</a:t>
            </a:r>
          </a:p>
        </p:txBody>
      </p:sp>
      <p:sp>
        <p:nvSpPr>
          <p:cNvPr id="31" name="Rectangle 30">
            <a:extLst>
              <a:ext uri="{FF2B5EF4-FFF2-40B4-BE49-F238E27FC236}">
                <a16:creationId xmlns:a16="http://schemas.microsoft.com/office/drawing/2014/main" id="{3928E1C7-3581-4B8F-A201-DBC93295BD9D}"/>
              </a:ext>
            </a:extLst>
          </p:cNvPr>
          <p:cNvSpPr/>
          <p:nvPr/>
        </p:nvSpPr>
        <p:spPr>
          <a:xfrm>
            <a:off x="7453423" y="3510276"/>
            <a:ext cx="2572731" cy="8008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accent1"/>
                </a:solidFill>
              </a:rPr>
              <a:t>Cook food inside over stove</a:t>
            </a:r>
          </a:p>
        </p:txBody>
      </p:sp>
      <p:sp>
        <p:nvSpPr>
          <p:cNvPr id="35" name="Rectangle 34">
            <a:extLst>
              <a:ext uri="{FF2B5EF4-FFF2-40B4-BE49-F238E27FC236}">
                <a16:creationId xmlns:a16="http://schemas.microsoft.com/office/drawing/2014/main" id="{F1401914-4759-46A8-8AC3-4A0F026F7997}"/>
              </a:ext>
            </a:extLst>
          </p:cNvPr>
          <p:cNvSpPr/>
          <p:nvPr/>
        </p:nvSpPr>
        <p:spPr>
          <a:xfrm>
            <a:off x="884098" y="5415841"/>
            <a:ext cx="2611912" cy="591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accent2"/>
                </a:solidFill>
              </a:rPr>
              <a:t>vulnerability</a:t>
            </a:r>
          </a:p>
        </p:txBody>
      </p:sp>
      <p:sp>
        <p:nvSpPr>
          <p:cNvPr id="36" name="Rectangle 35">
            <a:extLst>
              <a:ext uri="{FF2B5EF4-FFF2-40B4-BE49-F238E27FC236}">
                <a16:creationId xmlns:a16="http://schemas.microsoft.com/office/drawing/2014/main" id="{314D09BB-5440-42F2-A017-006C96D7BC71}"/>
              </a:ext>
            </a:extLst>
          </p:cNvPr>
          <p:cNvSpPr/>
          <p:nvPr/>
        </p:nvSpPr>
        <p:spPr>
          <a:xfrm>
            <a:off x="6285125" y="5427823"/>
            <a:ext cx="1976374" cy="591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accent2"/>
                </a:solidFill>
              </a:rPr>
              <a:t>solutions?</a:t>
            </a:r>
          </a:p>
        </p:txBody>
      </p:sp>
      <p:sp>
        <p:nvSpPr>
          <p:cNvPr id="37" name="Rectangle 36">
            <a:extLst>
              <a:ext uri="{FF2B5EF4-FFF2-40B4-BE49-F238E27FC236}">
                <a16:creationId xmlns:a16="http://schemas.microsoft.com/office/drawing/2014/main" id="{4C0F9CE1-DFE2-47D5-B76D-7AE0C67FD2E5}"/>
              </a:ext>
            </a:extLst>
          </p:cNvPr>
          <p:cNvSpPr/>
          <p:nvPr/>
        </p:nvSpPr>
        <p:spPr>
          <a:xfrm>
            <a:off x="3315435" y="5443230"/>
            <a:ext cx="2718052" cy="591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accent2"/>
                </a:solidFill>
              </a:rPr>
              <a:t>natural resource management?</a:t>
            </a:r>
          </a:p>
        </p:txBody>
      </p:sp>
      <p:sp>
        <p:nvSpPr>
          <p:cNvPr id="23" name="Rectangle 22">
            <a:extLst>
              <a:ext uri="{FF2B5EF4-FFF2-40B4-BE49-F238E27FC236}">
                <a16:creationId xmlns:a16="http://schemas.microsoft.com/office/drawing/2014/main" id="{490EB8C0-46B3-4790-B82C-816DDF7F7C37}"/>
              </a:ext>
            </a:extLst>
          </p:cNvPr>
          <p:cNvSpPr/>
          <p:nvPr/>
        </p:nvSpPr>
        <p:spPr>
          <a:xfrm>
            <a:off x="8261499" y="5415841"/>
            <a:ext cx="1976374" cy="591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accent2"/>
                </a:solidFill>
              </a:rPr>
              <a:t>role of women in solutions?</a:t>
            </a:r>
          </a:p>
        </p:txBody>
      </p:sp>
    </p:spTree>
    <p:extLst>
      <p:ext uri="{BB962C8B-B14F-4D97-AF65-F5344CB8AC3E}">
        <p14:creationId xmlns:p14="http://schemas.microsoft.com/office/powerpoint/2010/main" val="106190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39A14B-5E38-4611-89A3-0403D7469D92}"/>
              </a:ext>
            </a:extLst>
          </p:cNvPr>
          <p:cNvSpPr/>
          <p:nvPr/>
        </p:nvSpPr>
        <p:spPr>
          <a:xfrm>
            <a:off x="0" y="5411535"/>
            <a:ext cx="6096000" cy="492443"/>
          </a:xfrm>
          <a:prstGeom prst="rect">
            <a:avLst/>
          </a:prstGeom>
          <a:solidFill>
            <a:schemeClr val="accent2"/>
          </a:solidFill>
        </p:spPr>
        <p:txBody>
          <a:bodyPr>
            <a:spAutoFit/>
          </a:bodyPr>
          <a:lstStyle/>
          <a:p>
            <a:r>
              <a:rPr lang="en-US" sz="2600" b="1"/>
              <a:t>activity: WORLD CAFE</a:t>
            </a:r>
          </a:p>
        </p:txBody>
      </p:sp>
      <p:sp>
        <p:nvSpPr>
          <p:cNvPr id="12" name="Rectangle: Rounded Corners 11">
            <a:extLst>
              <a:ext uri="{FF2B5EF4-FFF2-40B4-BE49-F238E27FC236}">
                <a16:creationId xmlns:a16="http://schemas.microsoft.com/office/drawing/2014/main" id="{DB7E6E8B-EE23-4ADD-8B42-0FC99CED66DF}"/>
              </a:ext>
            </a:extLst>
          </p:cNvPr>
          <p:cNvSpPr/>
          <p:nvPr/>
        </p:nvSpPr>
        <p:spPr>
          <a:xfrm>
            <a:off x="118142" y="124305"/>
            <a:ext cx="6899346" cy="868472"/>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b="1">
                <a:solidFill>
                  <a:schemeClr val="bg1"/>
                </a:solidFill>
              </a:rPr>
              <a:t>HOW MIGHT WOMEN &amp; MEN HAVE DIFFERENT EXPERIENCES IN NRM ACTIVITIES? WHY?</a:t>
            </a:r>
          </a:p>
        </p:txBody>
      </p:sp>
      <p:pic>
        <p:nvPicPr>
          <p:cNvPr id="8" name="Picture 7">
            <a:extLst>
              <a:ext uri="{FF2B5EF4-FFF2-40B4-BE49-F238E27FC236}">
                <a16:creationId xmlns:a16="http://schemas.microsoft.com/office/drawing/2014/main" id="{A1879BA9-24C8-4906-B719-BE3E7B67249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9435" y="1261839"/>
            <a:ext cx="4160225" cy="3584835"/>
          </a:xfrm>
          <a:prstGeom prst="rect">
            <a:avLst/>
          </a:prstGeom>
        </p:spPr>
      </p:pic>
      <p:pic>
        <p:nvPicPr>
          <p:cNvPr id="9" name="Picture 8">
            <a:extLst>
              <a:ext uri="{FF2B5EF4-FFF2-40B4-BE49-F238E27FC236}">
                <a16:creationId xmlns:a16="http://schemas.microsoft.com/office/drawing/2014/main" id="{DCE4AF05-23CC-4EC2-8249-6921DF9461A5}"/>
              </a:ext>
            </a:extLst>
          </p:cNvPr>
          <p:cNvPicPr>
            <a:picLocks noChangeAspect="1"/>
          </p:cNvPicPr>
          <p:nvPr/>
        </p:nvPicPr>
        <p:blipFill>
          <a:blip r:embed="rId4"/>
          <a:stretch>
            <a:fillRect/>
          </a:stretch>
        </p:blipFill>
        <p:spPr>
          <a:xfrm>
            <a:off x="5029202" y="1207329"/>
            <a:ext cx="4526279" cy="3639345"/>
          </a:xfrm>
          <a:prstGeom prst="rect">
            <a:avLst/>
          </a:prstGeom>
        </p:spPr>
      </p:pic>
    </p:spTree>
    <p:extLst>
      <p:ext uri="{BB962C8B-B14F-4D97-AF65-F5344CB8AC3E}">
        <p14:creationId xmlns:p14="http://schemas.microsoft.com/office/powerpoint/2010/main" val="75969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1941949-2691-4FEF-8548-ACAC1D60CA77}"/>
              </a:ext>
            </a:extLst>
          </p:cNvPr>
          <p:cNvSpPr/>
          <p:nvPr/>
        </p:nvSpPr>
        <p:spPr>
          <a:xfrm>
            <a:off x="152399" y="5920024"/>
            <a:ext cx="6096000" cy="492443"/>
          </a:xfrm>
          <a:prstGeom prst="rect">
            <a:avLst/>
          </a:prstGeom>
          <a:solidFill>
            <a:schemeClr val="accent2"/>
          </a:solidFill>
        </p:spPr>
        <p:txBody>
          <a:bodyPr>
            <a:spAutoFit/>
          </a:bodyPr>
          <a:lstStyle/>
          <a:p>
            <a:r>
              <a:rPr lang="en-US" sz="2600" b="1"/>
              <a:t>activity: TOXIC WASTE!</a:t>
            </a:r>
          </a:p>
        </p:txBody>
      </p:sp>
      <p:sp>
        <p:nvSpPr>
          <p:cNvPr id="7" name="Rectangle: Rounded Corners 6">
            <a:extLst>
              <a:ext uri="{FF2B5EF4-FFF2-40B4-BE49-F238E27FC236}">
                <a16:creationId xmlns:a16="http://schemas.microsoft.com/office/drawing/2014/main" id="{2D2FB036-6418-4885-9C71-D358D1B3F7BC}"/>
              </a:ext>
            </a:extLst>
          </p:cNvPr>
          <p:cNvSpPr/>
          <p:nvPr/>
        </p:nvSpPr>
        <p:spPr>
          <a:xfrm>
            <a:off x="6248399" y="5495157"/>
            <a:ext cx="5521236" cy="1254545"/>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b="1">
                <a:solidFill>
                  <a:schemeClr val="bg1"/>
                </a:solidFill>
              </a:rPr>
              <a:t>What might be the benefits of including &amp; empowering women in NRM decision-making?</a:t>
            </a:r>
          </a:p>
        </p:txBody>
      </p:sp>
      <p:sp>
        <p:nvSpPr>
          <p:cNvPr id="8" name="Title 1">
            <a:extLst>
              <a:ext uri="{FF2B5EF4-FFF2-40B4-BE49-F238E27FC236}">
                <a16:creationId xmlns:a16="http://schemas.microsoft.com/office/drawing/2014/main" id="{3CB7EA0C-AB52-4627-B03F-967D4124B0E4}"/>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4" name="Rectangle: Rounded Corners 3">
            <a:extLst>
              <a:ext uri="{FF2B5EF4-FFF2-40B4-BE49-F238E27FC236}">
                <a16:creationId xmlns:a16="http://schemas.microsoft.com/office/drawing/2014/main" id="{336670D7-DCDC-4C18-AE4D-7CB1A79531FF}"/>
              </a:ext>
            </a:extLst>
          </p:cNvPr>
          <p:cNvSpPr/>
          <p:nvPr/>
        </p:nvSpPr>
        <p:spPr>
          <a:xfrm>
            <a:off x="6248399" y="394383"/>
            <a:ext cx="3814707" cy="714021"/>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bg1"/>
                </a:solidFill>
              </a:rPr>
              <a:t>WHY IS IT IMPORTANT?</a:t>
            </a:r>
          </a:p>
        </p:txBody>
      </p:sp>
      <p:sp>
        <p:nvSpPr>
          <p:cNvPr id="2" name="Rectangle 1">
            <a:extLst>
              <a:ext uri="{FF2B5EF4-FFF2-40B4-BE49-F238E27FC236}">
                <a16:creationId xmlns:a16="http://schemas.microsoft.com/office/drawing/2014/main" id="{20861CDD-A9D2-473F-893A-C8BB1C704EA0}"/>
              </a:ext>
            </a:extLst>
          </p:cNvPr>
          <p:cNvSpPr/>
          <p:nvPr/>
        </p:nvSpPr>
        <p:spPr>
          <a:xfrm>
            <a:off x="152399" y="1293208"/>
            <a:ext cx="2643964" cy="4924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Rights, Justice</a:t>
            </a:r>
          </a:p>
        </p:txBody>
      </p:sp>
      <p:sp>
        <p:nvSpPr>
          <p:cNvPr id="9" name="Rectangle 8">
            <a:extLst>
              <a:ext uri="{FF2B5EF4-FFF2-40B4-BE49-F238E27FC236}">
                <a16:creationId xmlns:a16="http://schemas.microsoft.com/office/drawing/2014/main" id="{6B008A42-C7AF-4EBA-A3B3-FE2D10976511}"/>
              </a:ext>
            </a:extLst>
          </p:cNvPr>
          <p:cNvSpPr/>
          <p:nvPr/>
        </p:nvSpPr>
        <p:spPr>
          <a:xfrm>
            <a:off x="3032935" y="1292480"/>
            <a:ext cx="5909046" cy="4924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Not just for women</a:t>
            </a:r>
          </a:p>
        </p:txBody>
      </p:sp>
      <p:sp>
        <p:nvSpPr>
          <p:cNvPr id="10" name="Rectangle 9">
            <a:extLst>
              <a:ext uri="{FF2B5EF4-FFF2-40B4-BE49-F238E27FC236}">
                <a16:creationId xmlns:a16="http://schemas.microsoft.com/office/drawing/2014/main" id="{B32381B1-8AD4-43DD-9F61-F865B97B9952}"/>
              </a:ext>
            </a:extLst>
          </p:cNvPr>
          <p:cNvSpPr/>
          <p:nvPr/>
        </p:nvSpPr>
        <p:spPr>
          <a:xfrm>
            <a:off x="9144000" y="1297796"/>
            <a:ext cx="2789275" cy="48712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Not against men</a:t>
            </a:r>
          </a:p>
        </p:txBody>
      </p:sp>
      <p:sp>
        <p:nvSpPr>
          <p:cNvPr id="13" name="Rectangle 12">
            <a:extLst>
              <a:ext uri="{FF2B5EF4-FFF2-40B4-BE49-F238E27FC236}">
                <a16:creationId xmlns:a16="http://schemas.microsoft.com/office/drawing/2014/main" id="{04FB5AAF-285F-4347-A6DF-C04A587A5065}"/>
              </a:ext>
            </a:extLst>
          </p:cNvPr>
          <p:cNvSpPr/>
          <p:nvPr/>
        </p:nvSpPr>
        <p:spPr>
          <a:xfrm>
            <a:off x="152399" y="1785651"/>
            <a:ext cx="2643964" cy="3567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500" b="1">
                <a:solidFill>
                  <a:schemeClr val="tx1"/>
                </a:solidFill>
              </a:rPr>
              <a:t>Women deserve equal chances to choose their life path.</a:t>
            </a:r>
          </a:p>
          <a:p>
            <a:r>
              <a:rPr lang="en-US" sz="2500" b="1">
                <a:solidFill>
                  <a:schemeClr val="accent4">
                    <a:lumMod val="75000"/>
                  </a:schemeClr>
                </a:solidFill>
              </a:rPr>
              <a:t>Women depend on NR and should be a part of how they are managed.</a:t>
            </a:r>
          </a:p>
        </p:txBody>
      </p:sp>
      <p:sp>
        <p:nvSpPr>
          <p:cNvPr id="15" name="Rectangle 14">
            <a:extLst>
              <a:ext uri="{FF2B5EF4-FFF2-40B4-BE49-F238E27FC236}">
                <a16:creationId xmlns:a16="http://schemas.microsoft.com/office/drawing/2014/main" id="{892A82A8-B572-4C32-8978-A90000956641}"/>
              </a:ext>
            </a:extLst>
          </p:cNvPr>
          <p:cNvSpPr/>
          <p:nvPr/>
        </p:nvSpPr>
        <p:spPr>
          <a:xfrm>
            <a:off x="3032934" y="1784923"/>
            <a:ext cx="5909047" cy="356864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500" b="1">
                <a:solidFill>
                  <a:schemeClr val="tx1"/>
                </a:solidFill>
              </a:rPr>
              <a:t>Not just a “women’s issue”!</a:t>
            </a:r>
          </a:p>
          <a:p>
            <a:r>
              <a:rPr lang="en-US" sz="2500" b="1">
                <a:solidFill>
                  <a:schemeClr val="accent1">
                    <a:lumMod val="50000"/>
                  </a:schemeClr>
                </a:solidFill>
              </a:rPr>
              <a:t>Men </a:t>
            </a:r>
            <a:r>
              <a:rPr lang="en-US" sz="2500" b="1" i="1">
                <a:solidFill>
                  <a:schemeClr val="accent1">
                    <a:lumMod val="50000"/>
                  </a:schemeClr>
                </a:solidFill>
              </a:rPr>
              <a:t>and</a:t>
            </a:r>
            <a:r>
              <a:rPr lang="en-US" sz="2500" b="1">
                <a:solidFill>
                  <a:schemeClr val="accent1">
                    <a:lumMod val="50000"/>
                  </a:schemeClr>
                </a:solidFill>
              </a:rPr>
              <a:t> women can benefit from gender inclusion in NRM</a:t>
            </a:r>
          </a:p>
          <a:p>
            <a:endParaRPr lang="en-US" sz="2500" b="1">
              <a:solidFill>
                <a:schemeClr val="tx1"/>
              </a:solidFill>
            </a:endParaRPr>
          </a:p>
          <a:p>
            <a:r>
              <a:rPr lang="en-US" sz="2500" b="1">
                <a:solidFill>
                  <a:schemeClr val="tx1"/>
                </a:solidFill>
              </a:rPr>
              <a:t>“2 wings of the same bird”</a:t>
            </a:r>
          </a:p>
          <a:p>
            <a:r>
              <a:rPr lang="en-US" sz="2500" b="1">
                <a:solidFill>
                  <a:schemeClr val="accent1">
                    <a:lumMod val="50000"/>
                  </a:schemeClr>
                </a:solidFill>
              </a:rPr>
              <a:t>Women are ~50% of the population – if they do not have a voice, society loses opportunities for ideas, solutions, contributions to communities &amp; NRM</a:t>
            </a:r>
          </a:p>
        </p:txBody>
      </p:sp>
      <p:sp>
        <p:nvSpPr>
          <p:cNvPr id="17" name="Rectangle 16">
            <a:extLst>
              <a:ext uri="{FF2B5EF4-FFF2-40B4-BE49-F238E27FC236}">
                <a16:creationId xmlns:a16="http://schemas.microsoft.com/office/drawing/2014/main" id="{F701D7C5-D898-4515-8546-F82BB60F5D36}"/>
              </a:ext>
            </a:extLst>
          </p:cNvPr>
          <p:cNvSpPr/>
          <p:nvPr/>
        </p:nvSpPr>
        <p:spPr>
          <a:xfrm>
            <a:off x="9143999" y="1784923"/>
            <a:ext cx="2789275" cy="3599437"/>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500" b="1">
                <a:solidFill>
                  <a:schemeClr val="tx1"/>
                </a:solidFill>
              </a:rPr>
              <a:t>Men &amp; women can work together – as partners</a:t>
            </a:r>
          </a:p>
          <a:p>
            <a:endParaRPr lang="en-US" sz="2500" b="1">
              <a:solidFill>
                <a:schemeClr val="accent6">
                  <a:lumMod val="50000"/>
                </a:schemeClr>
              </a:solidFill>
            </a:endParaRPr>
          </a:p>
          <a:p>
            <a:r>
              <a:rPr lang="en-US" sz="2500" b="1">
                <a:solidFill>
                  <a:schemeClr val="accent6">
                    <a:lumMod val="50000"/>
                  </a:schemeClr>
                </a:solidFill>
              </a:rPr>
              <a:t>Men as “gender champions” – to support women &amp; help build capacity for NRM</a:t>
            </a:r>
          </a:p>
        </p:txBody>
      </p:sp>
    </p:spTree>
    <p:extLst>
      <p:ext uri="{BB962C8B-B14F-4D97-AF65-F5344CB8AC3E}">
        <p14:creationId xmlns:p14="http://schemas.microsoft.com/office/powerpoint/2010/main" val="296833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P spid="9" grpId="0" animBg="1"/>
      <p:bldP spid="10" grpId="0" animBg="1"/>
      <p:bldP spid="13" grpId="0" animBg="1"/>
      <p:bldP spid="15"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68ABBD5-6F8B-4821-8384-186A45816321}"/>
              </a:ext>
            </a:extLst>
          </p:cNvPr>
          <p:cNvSpPr/>
          <p:nvPr/>
        </p:nvSpPr>
        <p:spPr>
          <a:xfrm>
            <a:off x="746150" y="1576662"/>
            <a:ext cx="4615796" cy="1391425"/>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bg1"/>
                </a:solidFill>
              </a:rPr>
              <a:t>HOW CAN MEN PLAY A ROLE IN SUPPORTING GENDER-INCLUSIVE NRM?</a:t>
            </a:r>
          </a:p>
        </p:txBody>
      </p:sp>
      <p:sp>
        <p:nvSpPr>
          <p:cNvPr id="4" name="Rectangle 3">
            <a:extLst>
              <a:ext uri="{FF2B5EF4-FFF2-40B4-BE49-F238E27FC236}">
                <a16:creationId xmlns:a16="http://schemas.microsoft.com/office/drawing/2014/main" id="{E60FE8A7-60D0-479E-9FCA-0E99CCCBA5D8}"/>
              </a:ext>
            </a:extLst>
          </p:cNvPr>
          <p:cNvSpPr/>
          <p:nvPr/>
        </p:nvSpPr>
        <p:spPr>
          <a:xfrm>
            <a:off x="152399" y="5920024"/>
            <a:ext cx="6096000" cy="492443"/>
          </a:xfrm>
          <a:prstGeom prst="rect">
            <a:avLst/>
          </a:prstGeom>
          <a:solidFill>
            <a:schemeClr val="accent2"/>
          </a:solidFill>
        </p:spPr>
        <p:txBody>
          <a:bodyPr>
            <a:spAutoFit/>
          </a:bodyPr>
          <a:lstStyle/>
          <a:p>
            <a:r>
              <a:rPr lang="en-US" sz="2600" b="1"/>
              <a:t>DISCUSSION &amp; SHARING</a:t>
            </a:r>
          </a:p>
        </p:txBody>
      </p:sp>
      <p:sp>
        <p:nvSpPr>
          <p:cNvPr id="5" name="Rectangle: Rounded Corners 4">
            <a:extLst>
              <a:ext uri="{FF2B5EF4-FFF2-40B4-BE49-F238E27FC236}">
                <a16:creationId xmlns:a16="http://schemas.microsoft.com/office/drawing/2014/main" id="{BFBCB341-AB64-405F-B323-05807352583F}"/>
              </a:ext>
            </a:extLst>
          </p:cNvPr>
          <p:cNvSpPr/>
          <p:nvPr/>
        </p:nvSpPr>
        <p:spPr>
          <a:xfrm>
            <a:off x="5951850" y="1576662"/>
            <a:ext cx="4615796" cy="1391425"/>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bg1"/>
                </a:solidFill>
              </a:rPr>
              <a:t>HOW CAN WOMEN PLAY A ROLE IN SUPPORTING GENDER-INCLUSIVE NRM?</a:t>
            </a:r>
          </a:p>
        </p:txBody>
      </p:sp>
      <p:sp>
        <p:nvSpPr>
          <p:cNvPr id="8" name="Title 1">
            <a:extLst>
              <a:ext uri="{FF2B5EF4-FFF2-40B4-BE49-F238E27FC236}">
                <a16:creationId xmlns:a16="http://schemas.microsoft.com/office/drawing/2014/main" id="{85FCACAD-CDD9-44E9-8098-413C2F53E63E}"/>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Tree>
    <p:extLst>
      <p:ext uri="{BB962C8B-B14F-4D97-AF65-F5344CB8AC3E}">
        <p14:creationId xmlns:p14="http://schemas.microsoft.com/office/powerpoint/2010/main" val="239656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E0BD92-246D-4D38-94C6-9C0AF4C0EBC5}"/>
              </a:ext>
            </a:extLst>
          </p:cNvPr>
          <p:cNvSpPr>
            <a:spLocks noGrp="1"/>
          </p:cNvSpPr>
          <p:nvPr>
            <p:ph idx="1"/>
          </p:nvPr>
        </p:nvSpPr>
        <p:spPr>
          <a:xfrm>
            <a:off x="838200" y="2408120"/>
            <a:ext cx="10515600" cy="2514754"/>
          </a:xfrm>
        </p:spPr>
        <p:txBody>
          <a:bodyPr>
            <a:normAutofit/>
          </a:bodyPr>
          <a:lstStyle/>
          <a:p>
            <a:r>
              <a:rPr lang="en-US" b="1"/>
              <a:t>Inequality game </a:t>
            </a:r>
          </a:p>
          <a:p>
            <a:r>
              <a:rPr lang="en-US" b="1"/>
              <a:t>“If I were the other gender, what could I do that I cannot do now?”</a:t>
            </a:r>
          </a:p>
          <a:p>
            <a:r>
              <a:rPr lang="en-US" b="1"/>
              <a:t>Perspectives about gender &amp; skills</a:t>
            </a:r>
          </a:p>
          <a:p>
            <a:endParaRPr lang="en-US"/>
          </a:p>
        </p:txBody>
      </p:sp>
      <p:sp>
        <p:nvSpPr>
          <p:cNvPr id="4" name="Rectangle 3">
            <a:extLst>
              <a:ext uri="{FF2B5EF4-FFF2-40B4-BE49-F238E27FC236}">
                <a16:creationId xmlns:a16="http://schemas.microsoft.com/office/drawing/2014/main" id="{7644A801-F7C4-461B-9E4C-56D29EF5172D}"/>
              </a:ext>
            </a:extLst>
          </p:cNvPr>
          <p:cNvSpPr/>
          <p:nvPr/>
        </p:nvSpPr>
        <p:spPr>
          <a:xfrm>
            <a:off x="343987" y="1750573"/>
            <a:ext cx="9586821" cy="477054"/>
          </a:xfrm>
          <a:prstGeom prst="rect">
            <a:avLst/>
          </a:prstGeom>
          <a:solidFill>
            <a:schemeClr val="accent2"/>
          </a:solidFill>
        </p:spPr>
        <p:txBody>
          <a:bodyPr wrap="square">
            <a:spAutoFit/>
          </a:bodyPr>
          <a:lstStyle/>
          <a:p>
            <a:r>
              <a:rPr lang="en-US" sz="2500" b="1"/>
              <a:t>activities: UNDERSTANDING GENDER PERSPECTIVES &amp; EXPERIENCES</a:t>
            </a:r>
          </a:p>
        </p:txBody>
      </p:sp>
      <p:sp>
        <p:nvSpPr>
          <p:cNvPr id="5" name="Title 1">
            <a:extLst>
              <a:ext uri="{FF2B5EF4-FFF2-40B4-BE49-F238E27FC236}">
                <a16:creationId xmlns:a16="http://schemas.microsoft.com/office/drawing/2014/main" id="{758D9BD4-2FA2-4E8C-980C-B4CCDB5BB9F6}"/>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t>
            </a:r>
            <a:r>
              <a:rPr lang="en-US" sz="3000" b="1">
                <a:solidFill>
                  <a:srgbClr val="00B8B4"/>
                </a:solidFill>
                <a:latin typeface="Century Gothic" panose="020B0502020202020204" pitchFamily="34" charset="0"/>
              </a:rPr>
              <a:t>&amp;</a:t>
            </a:r>
            <a:br>
              <a:rPr lang="en-US" sz="3000" b="1">
                <a:solidFill>
                  <a:srgbClr val="00B8B4"/>
                </a:solidFill>
                <a:latin typeface="Century Gothic" panose="020B0502020202020204" pitchFamily="34" charset="0"/>
              </a:rPr>
            </a:br>
            <a:r>
              <a:rPr lang="en-US" sz="3000" b="1">
                <a:solidFill>
                  <a:srgbClr val="00B8B4"/>
                </a:solidFill>
                <a:latin typeface="Century Gothic" panose="020B0502020202020204" pitchFamily="34" charset="0"/>
              </a:rPr>
              <a:t>natural resource management</a:t>
            </a:r>
          </a:p>
        </p:txBody>
      </p:sp>
      <p:sp>
        <p:nvSpPr>
          <p:cNvPr id="6" name="Rectangle: Rounded Corners 5">
            <a:extLst>
              <a:ext uri="{FF2B5EF4-FFF2-40B4-BE49-F238E27FC236}">
                <a16:creationId xmlns:a16="http://schemas.microsoft.com/office/drawing/2014/main" id="{51E4B368-5B74-4746-BE87-6CE6AE64896C}"/>
              </a:ext>
            </a:extLst>
          </p:cNvPr>
          <p:cNvSpPr/>
          <p:nvPr/>
        </p:nvSpPr>
        <p:spPr>
          <a:xfrm>
            <a:off x="1896139" y="5444829"/>
            <a:ext cx="8399721" cy="863965"/>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bg1"/>
                </a:solidFill>
              </a:rPr>
              <a:t>WHAT IS ONE IMPORTANT/INTERESTING THING YOU LEARNED TODAY?</a:t>
            </a:r>
          </a:p>
        </p:txBody>
      </p:sp>
    </p:spTree>
    <p:extLst>
      <p:ext uri="{BB962C8B-B14F-4D97-AF65-F5344CB8AC3E}">
        <p14:creationId xmlns:p14="http://schemas.microsoft.com/office/powerpoint/2010/main" val="785836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513B0E-9FC3-4521-9FE4-30AC711463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5" name="Title 1">
            <a:extLst>
              <a:ext uri="{FF2B5EF4-FFF2-40B4-BE49-F238E27FC236}">
                <a16:creationId xmlns:a16="http://schemas.microsoft.com/office/drawing/2014/main" id="{BE4AB5AA-439B-41DB-A33D-E75766E5A1CB}"/>
              </a:ext>
            </a:extLst>
          </p:cNvPr>
          <p:cNvSpPr txBox="1">
            <a:spLocks/>
          </p:cNvSpPr>
          <p:nvPr/>
        </p:nvSpPr>
        <p:spPr>
          <a:xfrm>
            <a:off x="130629" y="5821679"/>
            <a:ext cx="11939451" cy="935614"/>
          </a:xfrm>
          <a:prstGeom prst="rect">
            <a:avLst/>
          </a:prstGeom>
          <a:solidFill>
            <a:schemeClr val="accent6"/>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200">
                <a:solidFill>
                  <a:schemeClr val="bg1"/>
                </a:solidFill>
                <a:latin typeface="Century Gothic" panose="020B0502020202020204" pitchFamily="34" charset="0"/>
              </a:rPr>
              <a:t>DAY 2</a:t>
            </a:r>
          </a:p>
        </p:txBody>
      </p:sp>
    </p:spTree>
    <p:extLst>
      <p:ext uri="{BB962C8B-B14F-4D97-AF65-F5344CB8AC3E}">
        <p14:creationId xmlns:p14="http://schemas.microsoft.com/office/powerpoint/2010/main" val="2885145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513B0E-9FC3-4521-9FE4-30AC7114639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5" name="Title 1">
            <a:extLst>
              <a:ext uri="{FF2B5EF4-FFF2-40B4-BE49-F238E27FC236}">
                <a16:creationId xmlns:a16="http://schemas.microsoft.com/office/drawing/2014/main" id="{A7E9D926-96EB-4AF3-BF63-FD9ABCC48DE3}"/>
              </a:ext>
            </a:extLst>
          </p:cNvPr>
          <p:cNvSpPr txBox="1">
            <a:spLocks/>
          </p:cNvSpPr>
          <p:nvPr/>
        </p:nvSpPr>
        <p:spPr>
          <a:xfrm>
            <a:off x="6390784" y="283587"/>
            <a:ext cx="5206856" cy="935614"/>
          </a:xfrm>
          <a:prstGeom prst="rect">
            <a:avLst/>
          </a:prstGeom>
          <a:solidFill>
            <a:schemeClr val="accent2">
              <a:lumMod val="40000"/>
              <a:lumOff val="6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mn-lt"/>
              </a:rPr>
              <a:t>How can we learn about gender &amp; NRM in our project sites?</a:t>
            </a:r>
          </a:p>
        </p:txBody>
      </p:sp>
      <p:sp>
        <p:nvSpPr>
          <p:cNvPr id="6" name="Content Placeholder 2">
            <a:extLst>
              <a:ext uri="{FF2B5EF4-FFF2-40B4-BE49-F238E27FC236}">
                <a16:creationId xmlns:a16="http://schemas.microsoft.com/office/drawing/2014/main" id="{E05A0764-5E7D-4582-979D-8E07A0F79CCC}"/>
              </a:ext>
            </a:extLst>
          </p:cNvPr>
          <p:cNvSpPr txBox="1">
            <a:spLocks/>
          </p:cNvSpPr>
          <p:nvPr/>
        </p:nvSpPr>
        <p:spPr>
          <a:xfrm>
            <a:off x="0" y="1219201"/>
            <a:ext cx="12192000" cy="5638799"/>
          </a:xfrm>
          <a:prstGeom prst="rect">
            <a:avLst/>
          </a:prstGeom>
          <a:solidFill>
            <a:schemeClr val="accent5">
              <a:lumMod val="50000"/>
              <a:alpha val="83000"/>
            </a:schemeClr>
          </a:solidFill>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700" b="1">
                <a:solidFill>
                  <a:schemeClr val="bg1"/>
                </a:solidFill>
                <a:latin typeface="Century Gothic" panose="020B0502020202020204" pitchFamily="34" charset="0"/>
              </a:rPr>
              <a:t>		</a:t>
            </a:r>
          </a:p>
          <a:p>
            <a:pPr algn="l"/>
            <a:endParaRPr lang="en-US" sz="2700" b="1">
              <a:solidFill>
                <a:schemeClr val="bg1"/>
              </a:solidFill>
              <a:latin typeface="Century Gothic" panose="020B0502020202020204" pitchFamily="34" charset="0"/>
            </a:endParaRPr>
          </a:p>
          <a:p>
            <a:pPr algn="l"/>
            <a:r>
              <a:rPr lang="en-US" sz="2700" b="1">
                <a:solidFill>
                  <a:schemeClr val="bg1"/>
                </a:solidFill>
                <a:latin typeface="Century Gothic" panose="020B0502020202020204" pitchFamily="34" charset="0"/>
              </a:rPr>
              <a:t>		For this training, two types of questions:</a:t>
            </a:r>
          </a:p>
          <a:p>
            <a:pPr marL="1881188" indent="404813" algn="l">
              <a:buFont typeface="Arial" panose="020B0604020202020204" pitchFamily="34" charset="0"/>
              <a:buAutoNum type="arabicParenR"/>
            </a:pPr>
            <a:r>
              <a:rPr lang="en-US" sz="2700" b="1">
                <a:solidFill>
                  <a:schemeClr val="bg1"/>
                </a:solidFill>
                <a:latin typeface="Century Gothic" panose="020B0502020202020204" pitchFamily="34" charset="0"/>
              </a:rPr>
              <a:t>Gender &amp; NRM in communities</a:t>
            </a:r>
          </a:p>
          <a:p>
            <a:pPr marL="1881188" indent="404813" algn="l">
              <a:buFont typeface="Arial" panose="020B0604020202020204" pitchFamily="34" charset="0"/>
              <a:buAutoNum type="arabicParenR"/>
            </a:pPr>
            <a:r>
              <a:rPr lang="en-US" sz="2700" b="1">
                <a:solidFill>
                  <a:schemeClr val="bg1"/>
                </a:solidFill>
                <a:latin typeface="Century Gothic" panose="020B0502020202020204" pitchFamily="34" charset="0"/>
              </a:rPr>
              <a:t>How SRJS partners address/include gender &amp; NRM </a:t>
            </a:r>
            <a:br>
              <a:rPr lang="en-US" sz="2700" b="1">
                <a:solidFill>
                  <a:schemeClr val="bg1"/>
                </a:solidFill>
                <a:latin typeface="Century Gothic" panose="020B0502020202020204" pitchFamily="34" charset="0"/>
              </a:rPr>
            </a:br>
            <a:r>
              <a:rPr lang="en-US" sz="2700" b="1">
                <a:solidFill>
                  <a:schemeClr val="bg1"/>
                </a:solidFill>
                <a:latin typeface="Century Gothic" panose="020B0502020202020204" pitchFamily="34" charset="0"/>
              </a:rPr>
              <a:t>in their work and organizations</a:t>
            </a:r>
          </a:p>
        </p:txBody>
      </p:sp>
      <p:sp>
        <p:nvSpPr>
          <p:cNvPr id="8" name="Rectangle: Rounded Corners 7">
            <a:extLst>
              <a:ext uri="{FF2B5EF4-FFF2-40B4-BE49-F238E27FC236}">
                <a16:creationId xmlns:a16="http://schemas.microsoft.com/office/drawing/2014/main" id="{DDB53201-AD6B-4EBE-B202-5C0D67DCE526}"/>
              </a:ext>
            </a:extLst>
          </p:cNvPr>
          <p:cNvSpPr/>
          <p:nvPr/>
        </p:nvSpPr>
        <p:spPr>
          <a:xfrm>
            <a:off x="3882607" y="4669414"/>
            <a:ext cx="3992628" cy="190499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HUMAN-CENTERED RESEARCH</a:t>
            </a:r>
          </a:p>
        </p:txBody>
      </p:sp>
    </p:spTree>
    <p:extLst>
      <p:ext uri="{BB962C8B-B14F-4D97-AF65-F5344CB8AC3E}">
        <p14:creationId xmlns:p14="http://schemas.microsoft.com/office/powerpoint/2010/main" val="797183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BFE93A7-3780-4E81-AA20-E8E2AE2A6A2A}"/>
              </a:ext>
            </a:extLst>
          </p:cNvPr>
          <p:cNvSpPr txBox="1">
            <a:spLocks/>
          </p:cNvSpPr>
          <p:nvPr/>
        </p:nvSpPr>
        <p:spPr>
          <a:xfrm>
            <a:off x="419100" y="318076"/>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a:latin typeface="Century Gothic" panose="020B0502020202020204" pitchFamily="34" charset="0"/>
              </a:rPr>
              <a:t>Research focused on people – their experiences, perspectives, needs</a:t>
            </a:r>
          </a:p>
          <a:p>
            <a:pPr algn="l"/>
            <a:r>
              <a:rPr lang="en-US" b="1">
                <a:latin typeface="Century Gothic" panose="020B0502020202020204" pitchFamily="34" charset="0"/>
              </a:rPr>
              <a:t>Goal: To understand the voices of your target group</a:t>
            </a:r>
          </a:p>
        </p:txBody>
      </p:sp>
      <p:pic>
        <p:nvPicPr>
          <p:cNvPr id="10" name="Picture 9">
            <a:extLst>
              <a:ext uri="{FF2B5EF4-FFF2-40B4-BE49-F238E27FC236}">
                <a16:creationId xmlns:a16="http://schemas.microsoft.com/office/drawing/2014/main" id="{C8620AA4-6C4C-4C37-90A0-07B6637DCC9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5389"/>
          <a:stretch/>
        </p:blipFill>
        <p:spPr>
          <a:xfrm>
            <a:off x="2463929" y="1486923"/>
            <a:ext cx="7539967" cy="3261310"/>
          </a:xfrm>
          <a:prstGeom prst="rect">
            <a:avLst/>
          </a:prstGeom>
          <a:ln>
            <a:noFill/>
          </a:ln>
        </p:spPr>
      </p:pic>
      <p:sp>
        <p:nvSpPr>
          <p:cNvPr id="7" name="Rectangle: Rounded Corners 6">
            <a:extLst>
              <a:ext uri="{FF2B5EF4-FFF2-40B4-BE49-F238E27FC236}">
                <a16:creationId xmlns:a16="http://schemas.microsoft.com/office/drawing/2014/main" id="{67F64F7D-5326-4F71-8E09-6A452E882971}"/>
              </a:ext>
            </a:extLst>
          </p:cNvPr>
          <p:cNvSpPr/>
          <p:nvPr/>
        </p:nvSpPr>
        <p:spPr>
          <a:xfrm>
            <a:off x="3882607" y="4669414"/>
            <a:ext cx="3992628" cy="190499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HUMAN-CENTERED RESEARCH</a:t>
            </a:r>
          </a:p>
        </p:txBody>
      </p:sp>
    </p:spTree>
    <p:extLst>
      <p:ext uri="{BB962C8B-B14F-4D97-AF65-F5344CB8AC3E}">
        <p14:creationId xmlns:p14="http://schemas.microsoft.com/office/powerpoint/2010/main" val="138452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F9EE548-C41C-4CA6-9C79-DC168746B5D9}"/>
              </a:ext>
            </a:extLst>
          </p:cNvPr>
          <p:cNvSpPr/>
          <p:nvPr/>
        </p:nvSpPr>
        <p:spPr>
          <a:xfrm>
            <a:off x="3882607" y="4669414"/>
            <a:ext cx="3992628" cy="190499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HUMAN-CENTERED RESEARCH</a:t>
            </a:r>
          </a:p>
        </p:txBody>
      </p:sp>
      <p:sp>
        <p:nvSpPr>
          <p:cNvPr id="7" name="Title 1">
            <a:extLst>
              <a:ext uri="{FF2B5EF4-FFF2-40B4-BE49-F238E27FC236}">
                <a16:creationId xmlns:a16="http://schemas.microsoft.com/office/drawing/2014/main" id="{5489199C-DDE2-4AB5-8A01-C3C684E235C9}"/>
              </a:ext>
            </a:extLst>
          </p:cNvPr>
          <p:cNvSpPr txBox="1">
            <a:spLocks/>
          </p:cNvSpPr>
          <p:nvPr/>
        </p:nvSpPr>
        <p:spPr>
          <a:xfrm>
            <a:off x="1398002" y="678848"/>
            <a:ext cx="4278898" cy="3404054"/>
          </a:xfrm>
          <a:prstGeom prst="rect">
            <a:avLst/>
          </a:prstGeom>
          <a:solidFill>
            <a:schemeClr val="accent4">
              <a:lumMod val="20000"/>
              <a:lumOff val="80000"/>
              <a:alpha val="74000"/>
            </a:schemeClr>
          </a:solidFill>
        </p:spPr>
        <p:txBody>
          <a:bodyPr vert="horz" lIns="68580" tIns="34290" rIns="68580" bIns="3429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r>
              <a:rPr lang="en-US" sz="2400" b="1">
                <a:solidFill>
                  <a:prstClr val="black"/>
                </a:solidFill>
                <a:latin typeface="Calibri" panose="020F0502020204030204"/>
              </a:rPr>
              <a:t>Part of the DESIGN THINKING Process</a:t>
            </a:r>
          </a:p>
          <a:p>
            <a:pPr defTabSz="685800"/>
            <a:endParaRPr lang="en-US" sz="2400" b="1">
              <a:solidFill>
                <a:prstClr val="black"/>
              </a:solidFill>
              <a:latin typeface="Calibri" panose="020F0502020204030204"/>
            </a:endParaRPr>
          </a:p>
          <a:p>
            <a:pPr defTabSz="685800"/>
            <a:r>
              <a:rPr lang="en-US" sz="2400" b="1">
                <a:solidFill>
                  <a:prstClr val="black"/>
                </a:solidFill>
                <a:latin typeface="Calibri" panose="020F0502020204030204"/>
              </a:rPr>
              <a:t>A partipatory, creative process of designing solutions, focusing on the needs of the target user</a:t>
            </a:r>
          </a:p>
          <a:p>
            <a:pPr defTabSz="685800"/>
            <a:endParaRPr lang="en-US" sz="2400" b="1" i="1">
              <a:solidFill>
                <a:prstClr val="black"/>
              </a:solidFill>
              <a:latin typeface="Calibri" panose="020F0502020204030204"/>
            </a:endParaRPr>
          </a:p>
          <a:p>
            <a:pPr defTabSz="685800"/>
            <a:r>
              <a:rPr lang="en-US" sz="2400" b="1" i="1">
                <a:solidFill>
                  <a:prstClr val="black"/>
                </a:solidFill>
                <a:latin typeface="Calibri" panose="020F0502020204030204"/>
              </a:rPr>
              <a:t>Now being applied to community solutions and conservation</a:t>
            </a:r>
          </a:p>
        </p:txBody>
      </p:sp>
    </p:spTree>
    <p:extLst>
      <p:ext uri="{BB962C8B-B14F-4D97-AF65-F5344CB8AC3E}">
        <p14:creationId xmlns:p14="http://schemas.microsoft.com/office/powerpoint/2010/main" val="362151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688941" y="173070"/>
            <a:ext cx="8824424" cy="1210789"/>
          </a:xfrm>
          <a:prstGeom prst="rect">
            <a:avLst/>
          </a:prstGeom>
          <a:solidFill>
            <a:schemeClr val="accent5">
              <a:lumMod val="40000"/>
              <a:lumOff val="60000"/>
              <a:alpha val="5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1524000" y="4250376"/>
            <a:ext cx="10171814" cy="1002101"/>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5" name="Picture 4" descr="Logos Point b 3.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88942" y="4250376"/>
            <a:ext cx="1239313" cy="1002101"/>
          </a:xfrm>
          <a:prstGeom prst="rect">
            <a:avLst/>
          </a:prstGeom>
        </p:spPr>
      </p:pic>
      <p:sp>
        <p:nvSpPr>
          <p:cNvPr id="6" name="TextBox 5"/>
          <p:cNvSpPr txBox="1"/>
          <p:nvPr/>
        </p:nvSpPr>
        <p:spPr>
          <a:xfrm>
            <a:off x="5878921" y="4658096"/>
            <a:ext cx="5855459" cy="400110"/>
          </a:xfrm>
          <a:prstGeom prst="rect">
            <a:avLst/>
          </a:prstGeom>
          <a:noFill/>
        </p:spPr>
        <p:txBody>
          <a:bodyPr wrap="square" rtlCol="0">
            <a:spAutoFit/>
          </a:bodyPr>
          <a:lstStyle/>
          <a:p>
            <a:pPr algn="r"/>
            <a:r>
              <a:rPr lang="en-US" sz="2000" dirty="0">
                <a:solidFill>
                  <a:schemeClr val="accent5">
                    <a:lumMod val="60000"/>
                    <a:lumOff val="40000"/>
                  </a:schemeClr>
                </a:solidFill>
              </a:rPr>
              <a:t>Point B Design + Training</a:t>
            </a:r>
          </a:p>
        </p:txBody>
      </p:sp>
      <p:cxnSp>
        <p:nvCxnSpPr>
          <p:cNvPr id="8" name="Straight Connector 7"/>
          <p:cNvCxnSpPr/>
          <p:nvPr/>
        </p:nvCxnSpPr>
        <p:spPr>
          <a:xfrm>
            <a:off x="1688941" y="4134907"/>
            <a:ext cx="6677184" cy="0"/>
          </a:xfrm>
          <a:prstGeom prst="line">
            <a:avLst/>
          </a:prstGeom>
        </p:spPr>
        <p:style>
          <a:lnRef idx="1">
            <a:schemeClr val="accent5"/>
          </a:lnRef>
          <a:fillRef idx="0">
            <a:schemeClr val="accent5"/>
          </a:fillRef>
          <a:effectRef idx="0">
            <a:schemeClr val="accent5"/>
          </a:effectRef>
          <a:fontRef idx="minor">
            <a:schemeClr val="tx1"/>
          </a:fontRef>
        </p:style>
      </p:cxnSp>
      <p:sp>
        <p:nvSpPr>
          <p:cNvPr id="11" name="TextBox 10"/>
          <p:cNvSpPr txBox="1"/>
          <p:nvPr/>
        </p:nvSpPr>
        <p:spPr>
          <a:xfrm>
            <a:off x="1688942" y="173069"/>
            <a:ext cx="8824424" cy="1077218"/>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800" b="1" dirty="0">
                <a:latin typeface="Times New Roman"/>
                <a:cs typeface="Times New Roman"/>
              </a:rPr>
              <a:t>Inspiring a New Era </a:t>
            </a:r>
            <a:r>
              <a:rPr lang="en-US" sz="2800" b="1" i="1" dirty="0">
                <a:latin typeface="Times New Roman"/>
                <a:cs typeface="Times New Roman"/>
              </a:rPr>
              <a:t>of</a:t>
            </a:r>
            <a:r>
              <a:rPr lang="en-US" sz="2800" b="1" dirty="0">
                <a:latin typeface="Times New Roman"/>
                <a:cs typeface="Times New Roman"/>
              </a:rPr>
              <a:t> Possibility</a:t>
            </a:r>
          </a:p>
          <a:p>
            <a:pPr algn="ctr"/>
            <a:r>
              <a:rPr lang="en-US" i="1" dirty="0">
                <a:latin typeface="Century Gothic"/>
                <a:cs typeface="Century Gothic"/>
              </a:rPr>
              <a:t>We are non-profit organization created to infuse new ideas, tools + processes into humanitarian development in Myanmar</a:t>
            </a:r>
          </a:p>
        </p:txBody>
      </p:sp>
      <p:sp>
        <p:nvSpPr>
          <p:cNvPr id="13" name="TextBox 12"/>
          <p:cNvSpPr txBox="1"/>
          <p:nvPr/>
        </p:nvSpPr>
        <p:spPr>
          <a:xfrm>
            <a:off x="1673034" y="1398060"/>
            <a:ext cx="7224482" cy="1077218"/>
          </a:xfrm>
          <a:prstGeom prst="rect">
            <a:avLst/>
          </a:prstGeom>
          <a:noFill/>
        </p:spPr>
        <p:txBody>
          <a:bodyPr wrap="square" rtlCol="0">
            <a:spAutoFit/>
          </a:bodyPr>
          <a:lstStyle/>
          <a:p>
            <a:r>
              <a:rPr lang="en-US" sz="3200" b="1" dirty="0">
                <a:latin typeface="Times New Roman"/>
                <a:cs typeface="Times New Roman"/>
              </a:rPr>
              <a:t>Design-Thinking Center </a:t>
            </a:r>
            <a:r>
              <a:rPr lang="en-US" sz="3200" b="1" i="1" dirty="0">
                <a:latin typeface="Times New Roman"/>
                <a:cs typeface="Times New Roman"/>
              </a:rPr>
              <a:t>for</a:t>
            </a:r>
            <a:r>
              <a:rPr lang="en-US" sz="3200" b="1" dirty="0">
                <a:latin typeface="Times New Roman"/>
                <a:cs typeface="Times New Roman"/>
              </a:rPr>
              <a:t> </a:t>
            </a:r>
          </a:p>
          <a:p>
            <a:r>
              <a:rPr lang="en-US" sz="3200" b="1" dirty="0">
                <a:latin typeface="Times New Roman"/>
                <a:cs typeface="Times New Roman"/>
              </a:rPr>
              <a:t>Community Engagement</a:t>
            </a:r>
          </a:p>
        </p:txBody>
      </p:sp>
      <p:sp>
        <p:nvSpPr>
          <p:cNvPr id="14" name="TextBox 13"/>
          <p:cNvSpPr txBox="1"/>
          <p:nvPr/>
        </p:nvSpPr>
        <p:spPr>
          <a:xfrm>
            <a:off x="1688941" y="2623051"/>
            <a:ext cx="5212185" cy="1477328"/>
          </a:xfrm>
          <a:prstGeom prst="rect">
            <a:avLst/>
          </a:prstGeom>
          <a:noFill/>
        </p:spPr>
        <p:txBody>
          <a:bodyPr wrap="square" rtlCol="0">
            <a:spAutoFit/>
          </a:bodyPr>
          <a:lstStyle/>
          <a:p>
            <a:pPr marL="285750" indent="-285750">
              <a:buFont typeface="Arial"/>
              <a:buChar char="•"/>
            </a:pPr>
            <a:r>
              <a:rPr lang="en-US" dirty="0">
                <a:latin typeface="Century Gothic"/>
                <a:cs typeface="Century Gothic"/>
              </a:rPr>
              <a:t>Develop Multi-Ethnic </a:t>
            </a:r>
            <a:r>
              <a:rPr lang="en-US" dirty="0" err="1">
                <a:latin typeface="Century Gothic"/>
                <a:cs typeface="Century Gothic"/>
              </a:rPr>
              <a:t>Changemakers</a:t>
            </a:r>
            <a:endParaRPr lang="en-US" dirty="0">
              <a:latin typeface="Century Gothic"/>
              <a:cs typeface="Century Gothic"/>
            </a:endParaRPr>
          </a:p>
          <a:p>
            <a:pPr marL="285750" indent="-285750">
              <a:buFont typeface="Arial"/>
              <a:buChar char="•"/>
            </a:pPr>
            <a:r>
              <a:rPr lang="en-US" dirty="0">
                <a:latin typeface="Century Gothic"/>
                <a:cs typeface="Century Gothic"/>
              </a:rPr>
              <a:t>Introduce a Design-Thinking Process</a:t>
            </a:r>
          </a:p>
          <a:p>
            <a:pPr marL="285750" indent="-285750">
              <a:buFont typeface="Arial"/>
              <a:buChar char="•"/>
            </a:pPr>
            <a:r>
              <a:rPr lang="en-US" dirty="0">
                <a:latin typeface="Century Gothic"/>
                <a:cs typeface="Century Gothic"/>
              </a:rPr>
              <a:t>Create platforms for Collaboration</a:t>
            </a:r>
          </a:p>
          <a:p>
            <a:pPr marL="285750" indent="-285750">
              <a:buFont typeface="Arial"/>
              <a:buChar char="•"/>
            </a:pPr>
            <a:r>
              <a:rPr lang="en-US" dirty="0">
                <a:latin typeface="Century Gothic"/>
                <a:cs typeface="Century Gothic"/>
              </a:rPr>
              <a:t>Prototype to discover new Solutions</a:t>
            </a:r>
          </a:p>
          <a:p>
            <a:pPr marL="285750" indent="-285750">
              <a:buFont typeface="Arial"/>
              <a:buChar char="•"/>
            </a:pPr>
            <a:r>
              <a:rPr lang="en-US" dirty="0">
                <a:latin typeface="Century Gothic"/>
                <a:cs typeface="Century Gothic"/>
              </a:rPr>
              <a:t>Enhance Value of </a:t>
            </a:r>
            <a:r>
              <a:rPr lang="en-US" dirty="0" err="1">
                <a:latin typeface="Century Gothic"/>
                <a:cs typeface="Century Gothic"/>
              </a:rPr>
              <a:t>Mawlamyine</a:t>
            </a:r>
            <a:r>
              <a:rPr lang="en-US" dirty="0">
                <a:latin typeface="Century Gothic"/>
                <a:cs typeface="Century Gothic"/>
              </a:rPr>
              <a:t> University</a:t>
            </a:r>
          </a:p>
        </p:txBody>
      </p:sp>
      <p:pic>
        <p:nvPicPr>
          <p:cNvPr id="3" name="Picture 2"/>
          <p:cNvPicPr>
            <a:picLocks noChangeAspect="1"/>
          </p:cNvPicPr>
          <p:nvPr/>
        </p:nvPicPr>
        <p:blipFill>
          <a:blip r:embed="rId4"/>
          <a:stretch>
            <a:fillRect/>
          </a:stretch>
        </p:blipFill>
        <p:spPr>
          <a:xfrm>
            <a:off x="6906726" y="2101445"/>
            <a:ext cx="980794" cy="1416703"/>
          </a:xfrm>
          <a:prstGeom prst="rect">
            <a:avLst/>
          </a:prstGeom>
        </p:spPr>
      </p:pic>
      <p:pic>
        <p:nvPicPr>
          <p:cNvPr id="7" name="Picture 6"/>
          <p:cNvPicPr>
            <a:picLocks noChangeAspect="1"/>
          </p:cNvPicPr>
          <p:nvPr/>
        </p:nvPicPr>
        <p:blipFill>
          <a:blip r:embed="rId5"/>
          <a:stretch>
            <a:fillRect/>
          </a:stretch>
        </p:blipFill>
        <p:spPr>
          <a:xfrm>
            <a:off x="8037687" y="1437125"/>
            <a:ext cx="1284833" cy="2234492"/>
          </a:xfrm>
          <a:prstGeom prst="rect">
            <a:avLst/>
          </a:prstGeom>
        </p:spPr>
      </p:pic>
      <p:pic>
        <p:nvPicPr>
          <p:cNvPr id="9" name="Picture 8"/>
          <p:cNvPicPr>
            <a:picLocks noChangeAspect="1"/>
          </p:cNvPicPr>
          <p:nvPr/>
        </p:nvPicPr>
        <p:blipFill>
          <a:blip r:embed="rId6"/>
          <a:stretch>
            <a:fillRect/>
          </a:stretch>
        </p:blipFill>
        <p:spPr>
          <a:xfrm>
            <a:off x="9543517" y="2623051"/>
            <a:ext cx="2019199" cy="1988836"/>
          </a:xfrm>
          <a:prstGeom prst="rect">
            <a:avLst/>
          </a:prstGeom>
        </p:spPr>
      </p:pic>
      <p:sp>
        <p:nvSpPr>
          <p:cNvPr id="15" name="Rectangle: Rounded Corners 14">
            <a:extLst>
              <a:ext uri="{FF2B5EF4-FFF2-40B4-BE49-F238E27FC236}">
                <a16:creationId xmlns:a16="http://schemas.microsoft.com/office/drawing/2014/main" id="{9CC9A4D6-6946-44DB-B641-D1B91464510E}"/>
              </a:ext>
            </a:extLst>
          </p:cNvPr>
          <p:cNvSpPr/>
          <p:nvPr/>
        </p:nvSpPr>
        <p:spPr>
          <a:xfrm>
            <a:off x="3882607" y="4669414"/>
            <a:ext cx="3992628" cy="190499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HUMAN-CENTERED RESEARCH</a:t>
            </a:r>
          </a:p>
        </p:txBody>
      </p:sp>
      <p:sp>
        <p:nvSpPr>
          <p:cNvPr id="16" name="Rectangle 15">
            <a:extLst>
              <a:ext uri="{FF2B5EF4-FFF2-40B4-BE49-F238E27FC236}">
                <a16:creationId xmlns:a16="http://schemas.microsoft.com/office/drawing/2014/main" id="{6700FE7A-AA3E-4ECB-AE77-766C9461E1F5}"/>
              </a:ext>
            </a:extLst>
          </p:cNvPr>
          <p:cNvSpPr/>
          <p:nvPr/>
        </p:nvSpPr>
        <p:spPr>
          <a:xfrm>
            <a:off x="357431" y="6098757"/>
            <a:ext cx="6096000" cy="477054"/>
          </a:xfrm>
          <a:prstGeom prst="rect">
            <a:avLst/>
          </a:prstGeom>
          <a:solidFill>
            <a:schemeClr val="accent2"/>
          </a:solidFill>
        </p:spPr>
        <p:txBody>
          <a:bodyPr>
            <a:spAutoFit/>
          </a:bodyPr>
          <a:lstStyle/>
          <a:p>
            <a:r>
              <a:rPr lang="en-US" sz="2500" b="1"/>
              <a:t>DESIGN CHALLENGE (1 hour)</a:t>
            </a:r>
          </a:p>
        </p:txBody>
      </p:sp>
    </p:spTree>
    <p:extLst>
      <p:ext uri="{BB962C8B-B14F-4D97-AF65-F5344CB8AC3E}">
        <p14:creationId xmlns:p14="http://schemas.microsoft.com/office/powerpoint/2010/main" val="158396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E0BD92-246D-4D38-94C6-9C0AF4C0EBC5}"/>
              </a:ext>
            </a:extLst>
          </p:cNvPr>
          <p:cNvSpPr>
            <a:spLocks noGrp="1"/>
          </p:cNvSpPr>
          <p:nvPr>
            <p:ph idx="1"/>
          </p:nvPr>
        </p:nvSpPr>
        <p:spPr/>
        <p:txBody>
          <a:bodyPr/>
          <a:lstStyle/>
          <a:p>
            <a:pPr marL="514350" indent="-514350">
              <a:buAutoNum type="arabicParenR"/>
            </a:pPr>
            <a:r>
              <a:rPr lang="en-US"/>
              <a:t>Focus: What topics do you want information on?</a:t>
            </a:r>
          </a:p>
          <a:p>
            <a:pPr marL="514350" indent="-514350">
              <a:buAutoNum type="arabicParenR"/>
            </a:pPr>
            <a:r>
              <a:rPr lang="en-US"/>
              <a:t>How will you get that information?</a:t>
            </a:r>
          </a:p>
          <a:p>
            <a:pPr marL="971550" lvl="1" indent="-514350">
              <a:buFont typeface="+mj-lt"/>
              <a:buAutoNum type="alphaUcPeriod"/>
            </a:pPr>
            <a:r>
              <a:rPr lang="en-US"/>
              <a:t>Who do you need to get information from? </a:t>
            </a:r>
            <a:r>
              <a:rPr lang="en-US" i="1"/>
              <a:t>Stakeholder analysis</a:t>
            </a:r>
          </a:p>
          <a:p>
            <a:pPr marL="971550" lvl="1" indent="-514350">
              <a:buFont typeface="+mj-lt"/>
              <a:buAutoNum type="alphaUcPeriod"/>
            </a:pPr>
            <a:r>
              <a:rPr lang="en-US"/>
              <a:t>What tools would be appropriate? </a:t>
            </a:r>
            <a:r>
              <a:rPr lang="en-US" i="1"/>
              <a:t>Interviews, focus groups, participatory activities</a:t>
            </a:r>
          </a:p>
          <a:p>
            <a:pPr marL="971550" lvl="1" indent="-514350">
              <a:buFont typeface="+mj-lt"/>
              <a:buAutoNum type="alphaUcPeriod"/>
            </a:pPr>
            <a:r>
              <a:rPr lang="en-US"/>
              <a:t>How should you approach your respondents?</a:t>
            </a:r>
          </a:p>
          <a:p>
            <a:pPr marL="971550" lvl="1" indent="-514350">
              <a:buFont typeface="+mj-lt"/>
              <a:buAutoNum type="alphaUcPeriod"/>
            </a:pPr>
            <a:endParaRPr lang="en-US"/>
          </a:p>
          <a:p>
            <a:pPr marL="971550" lvl="1" indent="-514350">
              <a:buFont typeface="+mj-lt"/>
              <a:buAutoNum type="alphaUcPeriod"/>
            </a:pPr>
            <a:endParaRPr lang="en-US"/>
          </a:p>
          <a:p>
            <a:pPr marL="514350" indent="-514350">
              <a:buAutoNum type="arabicParenR"/>
            </a:pPr>
            <a:endParaRPr lang="en-US"/>
          </a:p>
        </p:txBody>
      </p:sp>
      <p:sp>
        <p:nvSpPr>
          <p:cNvPr id="6" name="Title 1">
            <a:extLst>
              <a:ext uri="{FF2B5EF4-FFF2-40B4-BE49-F238E27FC236}">
                <a16:creationId xmlns:a16="http://schemas.microsoft.com/office/drawing/2014/main" id="{106AAD99-3D70-466A-BE42-42E1577D089F}"/>
              </a:ext>
            </a:extLst>
          </p:cNvPr>
          <p:cNvSpPr txBox="1">
            <a:spLocks/>
          </p:cNvSpPr>
          <p:nvPr/>
        </p:nvSpPr>
        <p:spPr>
          <a:xfrm>
            <a:off x="0" y="664586"/>
            <a:ext cx="5206856" cy="935614"/>
          </a:xfrm>
          <a:prstGeom prst="rect">
            <a:avLst/>
          </a:prstGeom>
          <a:solidFill>
            <a:schemeClr val="accent2">
              <a:lumMod val="40000"/>
              <a:lumOff val="6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How can you collect the information that you need?</a:t>
            </a:r>
          </a:p>
        </p:txBody>
      </p:sp>
      <p:sp>
        <p:nvSpPr>
          <p:cNvPr id="7" name="Title 1">
            <a:extLst>
              <a:ext uri="{FF2B5EF4-FFF2-40B4-BE49-F238E27FC236}">
                <a16:creationId xmlns:a16="http://schemas.microsoft.com/office/drawing/2014/main" id="{9EC34A20-8C89-486A-B462-7B5137A517E6}"/>
              </a:ext>
            </a:extLst>
          </p:cNvPr>
          <p:cNvSpPr txBox="1">
            <a:spLocks/>
          </p:cNvSpPr>
          <p:nvPr/>
        </p:nvSpPr>
        <p:spPr>
          <a:xfrm>
            <a:off x="5206856" y="670404"/>
            <a:ext cx="6985144" cy="935614"/>
          </a:xfrm>
          <a:prstGeom prst="rect">
            <a:avLst/>
          </a:prstGeom>
          <a:solidFill>
            <a:srgbClr val="00B8B4"/>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Build a Research Toolkit</a:t>
            </a:r>
          </a:p>
        </p:txBody>
      </p:sp>
    </p:spTree>
    <p:extLst>
      <p:ext uri="{BB962C8B-B14F-4D97-AF65-F5344CB8AC3E}">
        <p14:creationId xmlns:p14="http://schemas.microsoft.com/office/powerpoint/2010/main" val="3252694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577268" y="1754374"/>
            <a:ext cx="8459867" cy="1701209"/>
          </a:xfrm>
          <a:prstGeom prst="rect">
            <a:avLst/>
          </a:prstGeom>
          <a:solidFill>
            <a:schemeClr val="accent4">
              <a:lumMod val="40000"/>
              <a:lumOff val="60000"/>
              <a:alpha val="74000"/>
            </a:schemeClr>
          </a:solidFill>
        </p:spPr>
        <p:txBody>
          <a:bodyPr vert="horz" lIns="68580" tIns="34290" rIns="68580" bIns="3429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r>
              <a:rPr lang="en-US" sz="2600" b="1">
                <a:solidFill>
                  <a:prstClr val="black"/>
                </a:solidFill>
                <a:latin typeface="Calibri" panose="020F0502020204030204"/>
              </a:rPr>
              <a:t>METHODS</a:t>
            </a:r>
          </a:p>
          <a:p>
            <a:pPr marL="285750" indent="-285750" defTabSz="685800">
              <a:buFont typeface="Arial" panose="020B0604020202020204" pitchFamily="34" charset="0"/>
              <a:buChar char="•"/>
            </a:pPr>
            <a:r>
              <a:rPr lang="en-US" sz="2600" b="1">
                <a:solidFill>
                  <a:prstClr val="black"/>
                </a:solidFill>
                <a:latin typeface="Calibri" panose="020F0502020204030204"/>
              </a:rPr>
              <a:t>Diverse tools!</a:t>
            </a:r>
          </a:p>
          <a:p>
            <a:pPr marL="285750" indent="-285750" defTabSz="685800">
              <a:buFont typeface="Arial" panose="020B0604020202020204" pitchFamily="34" charset="0"/>
              <a:buChar char="•"/>
            </a:pPr>
            <a:r>
              <a:rPr lang="en-US" sz="2600" b="1">
                <a:solidFill>
                  <a:prstClr val="black"/>
                </a:solidFill>
                <a:latin typeface="Calibri" panose="020F0502020204030204"/>
              </a:rPr>
              <a:t>Should encourage reflection, sharing of ideas</a:t>
            </a:r>
          </a:p>
          <a:p>
            <a:pPr marL="285750" indent="-285750" defTabSz="685800">
              <a:buFont typeface="Arial" panose="020B0604020202020204" pitchFamily="34" charset="0"/>
              <a:buChar char="•"/>
            </a:pPr>
            <a:r>
              <a:rPr lang="en-US" sz="2600" b="1">
                <a:solidFill>
                  <a:prstClr val="black"/>
                </a:solidFill>
                <a:latin typeface="Calibri" panose="020F0502020204030204"/>
              </a:rPr>
              <a:t>Focus on the user’s perceptions, needs, stories</a:t>
            </a:r>
          </a:p>
          <a:p>
            <a:pPr defTabSz="685800"/>
            <a:endParaRPr lang="en-US" sz="2600" b="1">
              <a:solidFill>
                <a:prstClr val="black"/>
              </a:solidFill>
              <a:latin typeface="Calibri" panose="020F0502020204030204"/>
            </a:endParaRPr>
          </a:p>
        </p:txBody>
      </p:sp>
      <p:sp>
        <p:nvSpPr>
          <p:cNvPr id="10" name="Rectangle: Rounded Corners 9">
            <a:extLst>
              <a:ext uri="{FF2B5EF4-FFF2-40B4-BE49-F238E27FC236}">
                <a16:creationId xmlns:a16="http://schemas.microsoft.com/office/drawing/2014/main" id="{DF9EE548-C41C-4CA6-9C79-DC168746B5D9}"/>
              </a:ext>
            </a:extLst>
          </p:cNvPr>
          <p:cNvSpPr/>
          <p:nvPr/>
        </p:nvSpPr>
        <p:spPr>
          <a:xfrm>
            <a:off x="3882607" y="4669414"/>
            <a:ext cx="3992628" cy="190499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HUMAN-CENTERED RESEARCH</a:t>
            </a:r>
          </a:p>
        </p:txBody>
      </p:sp>
      <p:sp>
        <p:nvSpPr>
          <p:cNvPr id="11" name="Rectangle 10">
            <a:extLst>
              <a:ext uri="{FF2B5EF4-FFF2-40B4-BE49-F238E27FC236}">
                <a16:creationId xmlns:a16="http://schemas.microsoft.com/office/drawing/2014/main" id="{88FF4B77-D5A8-4FF4-B6BA-C90C15379111}"/>
              </a:ext>
            </a:extLst>
          </p:cNvPr>
          <p:cNvSpPr/>
          <p:nvPr/>
        </p:nvSpPr>
        <p:spPr>
          <a:xfrm>
            <a:off x="1238643" y="3780501"/>
            <a:ext cx="2643964" cy="4924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INTERVIEWS</a:t>
            </a:r>
          </a:p>
        </p:txBody>
      </p:sp>
      <p:sp>
        <p:nvSpPr>
          <p:cNvPr id="12" name="Rectangle 11">
            <a:extLst>
              <a:ext uri="{FF2B5EF4-FFF2-40B4-BE49-F238E27FC236}">
                <a16:creationId xmlns:a16="http://schemas.microsoft.com/office/drawing/2014/main" id="{81D45EC6-AB92-4B75-993A-DCA24FF9F6C9}"/>
              </a:ext>
            </a:extLst>
          </p:cNvPr>
          <p:cNvSpPr/>
          <p:nvPr/>
        </p:nvSpPr>
        <p:spPr>
          <a:xfrm>
            <a:off x="4296415" y="3780501"/>
            <a:ext cx="4433776" cy="4924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GROUP DISCUSSIONS</a:t>
            </a:r>
          </a:p>
        </p:txBody>
      </p:sp>
      <p:sp>
        <p:nvSpPr>
          <p:cNvPr id="14" name="Rectangle 13">
            <a:extLst>
              <a:ext uri="{FF2B5EF4-FFF2-40B4-BE49-F238E27FC236}">
                <a16:creationId xmlns:a16="http://schemas.microsoft.com/office/drawing/2014/main" id="{F7C3672C-E35A-484B-B4FD-4ACA9AC17AE6}"/>
              </a:ext>
            </a:extLst>
          </p:cNvPr>
          <p:cNvSpPr/>
          <p:nvPr/>
        </p:nvSpPr>
        <p:spPr>
          <a:xfrm>
            <a:off x="9144000" y="3785817"/>
            <a:ext cx="2789275" cy="48712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ACTIVITIES</a:t>
            </a:r>
          </a:p>
        </p:txBody>
      </p:sp>
      <p:sp>
        <p:nvSpPr>
          <p:cNvPr id="7" name="Title 1">
            <a:extLst>
              <a:ext uri="{FF2B5EF4-FFF2-40B4-BE49-F238E27FC236}">
                <a16:creationId xmlns:a16="http://schemas.microsoft.com/office/drawing/2014/main" id="{4C2CEDC8-754B-48D3-87AA-1227D70604B6}"/>
              </a:ext>
            </a:extLst>
          </p:cNvPr>
          <p:cNvSpPr txBox="1">
            <a:spLocks/>
          </p:cNvSpPr>
          <p:nvPr/>
        </p:nvSpPr>
        <p:spPr>
          <a:xfrm>
            <a:off x="5206856" y="670404"/>
            <a:ext cx="6985144" cy="935614"/>
          </a:xfrm>
          <a:prstGeom prst="rect">
            <a:avLst/>
          </a:prstGeom>
          <a:solidFill>
            <a:srgbClr val="00B8B4"/>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Build a Research Toolkit</a:t>
            </a:r>
          </a:p>
        </p:txBody>
      </p:sp>
      <p:sp>
        <p:nvSpPr>
          <p:cNvPr id="9" name="Title 1">
            <a:extLst>
              <a:ext uri="{FF2B5EF4-FFF2-40B4-BE49-F238E27FC236}">
                <a16:creationId xmlns:a16="http://schemas.microsoft.com/office/drawing/2014/main" id="{E0F0A50D-E916-449D-AA03-A41BB5B8535D}"/>
              </a:ext>
            </a:extLst>
          </p:cNvPr>
          <p:cNvSpPr txBox="1">
            <a:spLocks/>
          </p:cNvSpPr>
          <p:nvPr/>
        </p:nvSpPr>
        <p:spPr>
          <a:xfrm>
            <a:off x="0" y="664586"/>
            <a:ext cx="5206856" cy="935614"/>
          </a:xfrm>
          <a:prstGeom prst="rect">
            <a:avLst/>
          </a:prstGeom>
          <a:solidFill>
            <a:schemeClr val="accent2">
              <a:lumMod val="40000"/>
              <a:lumOff val="6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How can you collect the information that you need?</a:t>
            </a:r>
          </a:p>
        </p:txBody>
      </p:sp>
    </p:spTree>
    <p:extLst>
      <p:ext uri="{BB962C8B-B14F-4D97-AF65-F5344CB8AC3E}">
        <p14:creationId xmlns:p14="http://schemas.microsoft.com/office/powerpoint/2010/main" val="3211383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2CEDC8-754B-48D3-87AA-1227D70604B6}"/>
              </a:ext>
            </a:extLst>
          </p:cNvPr>
          <p:cNvSpPr txBox="1">
            <a:spLocks/>
          </p:cNvSpPr>
          <p:nvPr/>
        </p:nvSpPr>
        <p:spPr>
          <a:xfrm>
            <a:off x="5206856" y="670404"/>
            <a:ext cx="6985144" cy="935614"/>
          </a:xfrm>
          <a:prstGeom prst="rect">
            <a:avLst/>
          </a:prstGeom>
          <a:solidFill>
            <a:srgbClr val="00B8B4"/>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Build a Research Toolkit</a:t>
            </a:r>
          </a:p>
        </p:txBody>
      </p:sp>
      <p:sp>
        <p:nvSpPr>
          <p:cNvPr id="9" name="Title 1">
            <a:extLst>
              <a:ext uri="{FF2B5EF4-FFF2-40B4-BE49-F238E27FC236}">
                <a16:creationId xmlns:a16="http://schemas.microsoft.com/office/drawing/2014/main" id="{E0F0A50D-E916-449D-AA03-A41BB5B8535D}"/>
              </a:ext>
            </a:extLst>
          </p:cNvPr>
          <p:cNvSpPr txBox="1">
            <a:spLocks/>
          </p:cNvSpPr>
          <p:nvPr/>
        </p:nvSpPr>
        <p:spPr>
          <a:xfrm>
            <a:off x="0" y="664586"/>
            <a:ext cx="5206856" cy="935614"/>
          </a:xfrm>
          <a:prstGeom prst="rect">
            <a:avLst/>
          </a:prstGeom>
          <a:solidFill>
            <a:schemeClr val="accent2">
              <a:lumMod val="40000"/>
              <a:lumOff val="6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How can you collect the information that you need?</a:t>
            </a:r>
          </a:p>
        </p:txBody>
      </p:sp>
      <p:sp>
        <p:nvSpPr>
          <p:cNvPr id="13" name="Content Placeholder 2">
            <a:extLst>
              <a:ext uri="{FF2B5EF4-FFF2-40B4-BE49-F238E27FC236}">
                <a16:creationId xmlns:a16="http://schemas.microsoft.com/office/drawing/2014/main" id="{D5AFAE4E-5649-42FF-8E55-67E5A4EEA0B9}"/>
              </a:ext>
            </a:extLst>
          </p:cNvPr>
          <p:cNvSpPr>
            <a:spLocks noGrp="1"/>
          </p:cNvSpPr>
          <p:nvPr>
            <p:ph idx="1"/>
          </p:nvPr>
        </p:nvSpPr>
        <p:spPr>
          <a:xfrm>
            <a:off x="227713" y="1836258"/>
            <a:ext cx="10515600" cy="4351338"/>
          </a:xfrm>
        </p:spPr>
        <p:txBody>
          <a:bodyPr/>
          <a:lstStyle/>
          <a:p>
            <a:pPr marL="0" indent="0">
              <a:buNone/>
            </a:pPr>
            <a:r>
              <a:rPr lang="en-US" b="1"/>
              <a:t>Examples of tools:</a:t>
            </a:r>
          </a:p>
          <a:p>
            <a:r>
              <a:rPr lang="en-US" b="1"/>
              <a:t>Gender and Resources mapping</a:t>
            </a:r>
          </a:p>
          <a:p>
            <a:r>
              <a:rPr lang="en-US" b="1"/>
              <a:t>Seasonal calendar (as capture sheet)</a:t>
            </a:r>
          </a:p>
          <a:p>
            <a:pPr marL="0" indent="0">
              <a:buNone/>
            </a:pPr>
            <a:endParaRPr lang="en-US" b="1"/>
          </a:p>
        </p:txBody>
      </p:sp>
    </p:spTree>
    <p:extLst>
      <p:ext uri="{BB962C8B-B14F-4D97-AF65-F5344CB8AC3E}">
        <p14:creationId xmlns:p14="http://schemas.microsoft.com/office/powerpoint/2010/main" val="419547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2CEDC8-754B-48D3-87AA-1227D70604B6}"/>
              </a:ext>
            </a:extLst>
          </p:cNvPr>
          <p:cNvSpPr txBox="1">
            <a:spLocks/>
          </p:cNvSpPr>
          <p:nvPr/>
        </p:nvSpPr>
        <p:spPr>
          <a:xfrm>
            <a:off x="5206856" y="670404"/>
            <a:ext cx="6985144" cy="935614"/>
          </a:xfrm>
          <a:prstGeom prst="rect">
            <a:avLst/>
          </a:prstGeom>
          <a:solidFill>
            <a:srgbClr val="00B8B4"/>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Build a Research Toolkit</a:t>
            </a:r>
          </a:p>
        </p:txBody>
      </p:sp>
      <p:sp>
        <p:nvSpPr>
          <p:cNvPr id="9" name="Title 1">
            <a:extLst>
              <a:ext uri="{FF2B5EF4-FFF2-40B4-BE49-F238E27FC236}">
                <a16:creationId xmlns:a16="http://schemas.microsoft.com/office/drawing/2014/main" id="{E0F0A50D-E916-449D-AA03-A41BB5B8535D}"/>
              </a:ext>
            </a:extLst>
          </p:cNvPr>
          <p:cNvSpPr txBox="1">
            <a:spLocks/>
          </p:cNvSpPr>
          <p:nvPr/>
        </p:nvSpPr>
        <p:spPr>
          <a:xfrm>
            <a:off x="0" y="664586"/>
            <a:ext cx="5206856" cy="935614"/>
          </a:xfrm>
          <a:prstGeom prst="rect">
            <a:avLst/>
          </a:prstGeom>
          <a:solidFill>
            <a:schemeClr val="accent2">
              <a:lumMod val="40000"/>
              <a:lumOff val="6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How can you collect the information that you need?</a:t>
            </a:r>
          </a:p>
        </p:txBody>
      </p:sp>
      <p:pic>
        <p:nvPicPr>
          <p:cNvPr id="16" name="Picture 15">
            <a:extLst>
              <a:ext uri="{FF2B5EF4-FFF2-40B4-BE49-F238E27FC236}">
                <a16:creationId xmlns:a16="http://schemas.microsoft.com/office/drawing/2014/main" id="{1BD08F6E-5B6D-4D53-A0E1-F31DB5E482C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418285" y="4261747"/>
            <a:ext cx="2924735" cy="1227394"/>
          </a:xfrm>
          <a:prstGeom prst="rect">
            <a:avLst/>
          </a:prstGeom>
        </p:spPr>
      </p:pic>
      <p:pic>
        <p:nvPicPr>
          <p:cNvPr id="8" name="Picture 7">
            <a:extLst>
              <a:ext uri="{FF2B5EF4-FFF2-40B4-BE49-F238E27FC236}">
                <a16:creationId xmlns:a16="http://schemas.microsoft.com/office/drawing/2014/main" id="{2597EAF7-DC14-4521-AC5A-0C48038F9D7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07262" y="1496149"/>
            <a:ext cx="9269429" cy="5361851"/>
          </a:xfrm>
          <a:prstGeom prst="rect">
            <a:avLst/>
          </a:prstGeom>
        </p:spPr>
      </p:pic>
      <p:pic>
        <p:nvPicPr>
          <p:cNvPr id="10" name="Picture 9">
            <a:extLst>
              <a:ext uri="{FF2B5EF4-FFF2-40B4-BE49-F238E27FC236}">
                <a16:creationId xmlns:a16="http://schemas.microsoft.com/office/drawing/2014/main" id="{8BB471E5-A27E-48BA-B539-6847F36799E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82082" y="5629689"/>
            <a:ext cx="3207773" cy="1115813"/>
          </a:xfrm>
          <a:prstGeom prst="rect">
            <a:avLst/>
          </a:prstGeom>
        </p:spPr>
      </p:pic>
      <p:pic>
        <p:nvPicPr>
          <p:cNvPr id="12" name="Picture 11">
            <a:extLst>
              <a:ext uri="{FF2B5EF4-FFF2-40B4-BE49-F238E27FC236}">
                <a16:creationId xmlns:a16="http://schemas.microsoft.com/office/drawing/2014/main" id="{901BECE6-454C-4632-B49A-7395C952C4B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0" y="49116"/>
            <a:ext cx="8818310" cy="547444"/>
          </a:xfrm>
          <a:prstGeom prst="rect">
            <a:avLst/>
          </a:prstGeom>
        </p:spPr>
      </p:pic>
    </p:spTree>
    <p:extLst>
      <p:ext uri="{BB962C8B-B14F-4D97-AF65-F5344CB8AC3E}">
        <p14:creationId xmlns:p14="http://schemas.microsoft.com/office/powerpoint/2010/main" val="166162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2CEDC8-754B-48D3-87AA-1227D70604B6}"/>
              </a:ext>
            </a:extLst>
          </p:cNvPr>
          <p:cNvSpPr txBox="1">
            <a:spLocks/>
          </p:cNvSpPr>
          <p:nvPr/>
        </p:nvSpPr>
        <p:spPr>
          <a:xfrm>
            <a:off x="5206856" y="670404"/>
            <a:ext cx="6985144" cy="935614"/>
          </a:xfrm>
          <a:prstGeom prst="rect">
            <a:avLst/>
          </a:prstGeom>
          <a:solidFill>
            <a:srgbClr val="00B8B4"/>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Build a Research Toolkit</a:t>
            </a:r>
          </a:p>
        </p:txBody>
      </p:sp>
      <p:sp>
        <p:nvSpPr>
          <p:cNvPr id="9" name="Title 1">
            <a:extLst>
              <a:ext uri="{FF2B5EF4-FFF2-40B4-BE49-F238E27FC236}">
                <a16:creationId xmlns:a16="http://schemas.microsoft.com/office/drawing/2014/main" id="{E0F0A50D-E916-449D-AA03-A41BB5B8535D}"/>
              </a:ext>
            </a:extLst>
          </p:cNvPr>
          <p:cNvSpPr txBox="1">
            <a:spLocks/>
          </p:cNvSpPr>
          <p:nvPr/>
        </p:nvSpPr>
        <p:spPr>
          <a:xfrm>
            <a:off x="0" y="664586"/>
            <a:ext cx="5206856" cy="935614"/>
          </a:xfrm>
          <a:prstGeom prst="rect">
            <a:avLst/>
          </a:prstGeom>
          <a:solidFill>
            <a:schemeClr val="accent2">
              <a:lumMod val="40000"/>
              <a:lumOff val="6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How can you collect the information that you need?</a:t>
            </a:r>
          </a:p>
        </p:txBody>
      </p:sp>
      <p:sp>
        <p:nvSpPr>
          <p:cNvPr id="13" name="Content Placeholder 2">
            <a:extLst>
              <a:ext uri="{FF2B5EF4-FFF2-40B4-BE49-F238E27FC236}">
                <a16:creationId xmlns:a16="http://schemas.microsoft.com/office/drawing/2014/main" id="{D5AFAE4E-5649-42FF-8E55-67E5A4EEA0B9}"/>
              </a:ext>
            </a:extLst>
          </p:cNvPr>
          <p:cNvSpPr>
            <a:spLocks noGrp="1"/>
          </p:cNvSpPr>
          <p:nvPr>
            <p:ph idx="1"/>
          </p:nvPr>
        </p:nvSpPr>
        <p:spPr>
          <a:xfrm>
            <a:off x="227713" y="1836258"/>
            <a:ext cx="10515600" cy="4351338"/>
          </a:xfrm>
        </p:spPr>
        <p:txBody>
          <a:bodyPr/>
          <a:lstStyle/>
          <a:p>
            <a:pPr marL="0" indent="0">
              <a:buNone/>
            </a:pPr>
            <a:r>
              <a:rPr lang="en-US" b="1"/>
              <a:t>Examples of tools:</a:t>
            </a:r>
          </a:p>
          <a:p>
            <a:r>
              <a:rPr lang="en-US" b="1"/>
              <a:t>Gender and Resources mapping</a:t>
            </a:r>
          </a:p>
          <a:p>
            <a:r>
              <a:rPr lang="en-US" b="1"/>
              <a:t>Seasonal calendar (as capture sheet)</a:t>
            </a:r>
          </a:p>
          <a:p>
            <a:r>
              <a:rPr lang="en-US" b="1"/>
              <a:t>Journey Map</a:t>
            </a:r>
          </a:p>
          <a:p>
            <a:r>
              <a:rPr lang="en-US" b="1"/>
              <a:t>Ranking game – importance of resources</a:t>
            </a:r>
          </a:p>
          <a:p>
            <a:pPr marL="0" indent="0">
              <a:buNone/>
            </a:pPr>
            <a:endParaRPr lang="en-US" b="1"/>
          </a:p>
          <a:p>
            <a:pPr marL="0" indent="0">
              <a:buNone/>
            </a:pPr>
            <a:r>
              <a:rPr lang="en-US" b="1"/>
              <a:t>While conducting interviews: Need to consider “Questioning skills” (go to Questioning skills powerpoint slides)</a:t>
            </a:r>
          </a:p>
          <a:p>
            <a:pPr marL="0" indent="0">
              <a:buNone/>
            </a:pPr>
            <a:endParaRPr lang="en-US" b="1"/>
          </a:p>
        </p:txBody>
      </p:sp>
      <p:sp>
        <p:nvSpPr>
          <p:cNvPr id="15" name="Rectangle 14">
            <a:extLst>
              <a:ext uri="{FF2B5EF4-FFF2-40B4-BE49-F238E27FC236}">
                <a16:creationId xmlns:a16="http://schemas.microsoft.com/office/drawing/2014/main" id="{3FC1A700-9436-4FD1-A859-911EA558D6BC}"/>
              </a:ext>
            </a:extLst>
          </p:cNvPr>
          <p:cNvSpPr/>
          <p:nvPr/>
        </p:nvSpPr>
        <p:spPr>
          <a:xfrm>
            <a:off x="325695" y="6342013"/>
            <a:ext cx="9586821" cy="477054"/>
          </a:xfrm>
          <a:prstGeom prst="rect">
            <a:avLst/>
          </a:prstGeom>
          <a:solidFill>
            <a:schemeClr val="accent2"/>
          </a:solidFill>
        </p:spPr>
        <p:txBody>
          <a:bodyPr wrap="square">
            <a:spAutoFit/>
          </a:bodyPr>
          <a:lstStyle/>
          <a:p>
            <a:r>
              <a:rPr lang="en-US" sz="2500" b="1"/>
              <a:t>activities: Journey Map</a:t>
            </a:r>
          </a:p>
        </p:txBody>
      </p:sp>
      <p:sp>
        <p:nvSpPr>
          <p:cNvPr id="17" name="Rectangle 16">
            <a:extLst>
              <a:ext uri="{FF2B5EF4-FFF2-40B4-BE49-F238E27FC236}">
                <a16:creationId xmlns:a16="http://schemas.microsoft.com/office/drawing/2014/main" id="{CE1BB105-0F3F-4CB7-9D8A-DCEC4A70B906}"/>
              </a:ext>
            </a:extLst>
          </p:cNvPr>
          <p:cNvSpPr/>
          <p:nvPr/>
        </p:nvSpPr>
        <p:spPr>
          <a:xfrm>
            <a:off x="325694" y="5787751"/>
            <a:ext cx="9586821" cy="477054"/>
          </a:xfrm>
          <a:prstGeom prst="rect">
            <a:avLst/>
          </a:prstGeom>
          <a:solidFill>
            <a:schemeClr val="accent2"/>
          </a:solidFill>
        </p:spPr>
        <p:txBody>
          <a:bodyPr wrap="square">
            <a:spAutoFit/>
          </a:bodyPr>
          <a:lstStyle/>
          <a:p>
            <a:r>
              <a:rPr lang="en-US" sz="2500" b="1"/>
              <a:t>demonstration: Ranking Game</a:t>
            </a:r>
          </a:p>
        </p:txBody>
      </p:sp>
    </p:spTree>
    <p:extLst>
      <p:ext uri="{BB962C8B-B14F-4D97-AF65-F5344CB8AC3E}">
        <p14:creationId xmlns:p14="http://schemas.microsoft.com/office/powerpoint/2010/main" val="150394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2CEDC8-754B-48D3-87AA-1227D70604B6}"/>
              </a:ext>
            </a:extLst>
          </p:cNvPr>
          <p:cNvSpPr txBox="1">
            <a:spLocks/>
          </p:cNvSpPr>
          <p:nvPr/>
        </p:nvSpPr>
        <p:spPr>
          <a:xfrm>
            <a:off x="5206856" y="670404"/>
            <a:ext cx="6985144" cy="935614"/>
          </a:xfrm>
          <a:prstGeom prst="rect">
            <a:avLst/>
          </a:prstGeom>
          <a:solidFill>
            <a:srgbClr val="00B8B4"/>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Build a Research Toolkit</a:t>
            </a:r>
          </a:p>
        </p:txBody>
      </p:sp>
      <p:sp>
        <p:nvSpPr>
          <p:cNvPr id="9" name="Title 1">
            <a:extLst>
              <a:ext uri="{FF2B5EF4-FFF2-40B4-BE49-F238E27FC236}">
                <a16:creationId xmlns:a16="http://schemas.microsoft.com/office/drawing/2014/main" id="{E0F0A50D-E916-449D-AA03-A41BB5B8535D}"/>
              </a:ext>
            </a:extLst>
          </p:cNvPr>
          <p:cNvSpPr txBox="1">
            <a:spLocks/>
          </p:cNvSpPr>
          <p:nvPr/>
        </p:nvSpPr>
        <p:spPr>
          <a:xfrm>
            <a:off x="0" y="664586"/>
            <a:ext cx="5206856" cy="935614"/>
          </a:xfrm>
          <a:prstGeom prst="rect">
            <a:avLst/>
          </a:prstGeom>
          <a:solidFill>
            <a:schemeClr val="accent2">
              <a:lumMod val="40000"/>
              <a:lumOff val="6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How can you collect the information that you need?</a:t>
            </a:r>
          </a:p>
        </p:txBody>
      </p:sp>
      <p:sp>
        <p:nvSpPr>
          <p:cNvPr id="11" name="Content Placeholder 2">
            <a:extLst>
              <a:ext uri="{FF2B5EF4-FFF2-40B4-BE49-F238E27FC236}">
                <a16:creationId xmlns:a16="http://schemas.microsoft.com/office/drawing/2014/main" id="{33F43726-E2A3-4422-A917-471458A39A95}"/>
              </a:ext>
            </a:extLst>
          </p:cNvPr>
          <p:cNvSpPr>
            <a:spLocks noGrp="1"/>
          </p:cNvSpPr>
          <p:nvPr>
            <p:ph idx="1"/>
          </p:nvPr>
        </p:nvSpPr>
        <p:spPr>
          <a:xfrm>
            <a:off x="838200" y="1825625"/>
            <a:ext cx="10515600" cy="4351338"/>
          </a:xfrm>
        </p:spPr>
        <p:txBody>
          <a:bodyPr>
            <a:normAutofit lnSpcReduction="10000"/>
          </a:bodyPr>
          <a:lstStyle/>
          <a:p>
            <a:r>
              <a:rPr lang="en-US"/>
              <a:t>Important to consider:</a:t>
            </a:r>
          </a:p>
          <a:p>
            <a:pPr lvl="1"/>
            <a:r>
              <a:rPr lang="en-US" i="1"/>
              <a:t>Bias</a:t>
            </a:r>
          </a:p>
          <a:p>
            <a:pPr lvl="1"/>
            <a:r>
              <a:rPr lang="en-US" i="1"/>
              <a:t>Memory</a:t>
            </a:r>
          </a:p>
          <a:p>
            <a:pPr lvl="1"/>
            <a:r>
              <a:rPr lang="en-US" i="1"/>
              <a:t>Shyness/unwillingness to share with interviewer/facilitator</a:t>
            </a:r>
          </a:p>
          <a:p>
            <a:pPr lvl="1"/>
            <a:r>
              <a:rPr lang="en-US" i="1"/>
              <a:t>Group dynamics in group discussions/activities</a:t>
            </a:r>
          </a:p>
          <a:p>
            <a:pPr lvl="1"/>
            <a:r>
              <a:rPr lang="en-US" i="1"/>
              <a:t>Ability for respondents to understand your toolkit</a:t>
            </a:r>
          </a:p>
          <a:p>
            <a:pPr lvl="1"/>
            <a:r>
              <a:rPr lang="en-US" i="1"/>
              <a:t>Sensitive topics</a:t>
            </a:r>
          </a:p>
          <a:p>
            <a:pPr lvl="1"/>
            <a:endParaRPr lang="en-US" i="1"/>
          </a:p>
          <a:p>
            <a:pPr lvl="1"/>
            <a:r>
              <a:rPr lang="en-US"/>
              <a:t>Clear introduction statement</a:t>
            </a:r>
          </a:p>
          <a:p>
            <a:pPr lvl="1"/>
            <a:r>
              <a:rPr lang="en-US"/>
              <a:t>Non-judgmental responses</a:t>
            </a:r>
          </a:p>
          <a:p>
            <a:pPr lvl="1"/>
            <a:r>
              <a:rPr lang="en-US"/>
              <a:t>Do not lead the respondent</a:t>
            </a:r>
          </a:p>
          <a:p>
            <a:pPr marL="971550" lvl="1" indent="-514350">
              <a:buFont typeface="+mj-lt"/>
              <a:buAutoNum type="alphaUcPeriod"/>
            </a:pPr>
            <a:endParaRPr lang="en-US"/>
          </a:p>
          <a:p>
            <a:pPr marL="971550" lvl="1" indent="-514350">
              <a:buFont typeface="+mj-lt"/>
              <a:buAutoNum type="alphaUcPeriod"/>
            </a:pPr>
            <a:endParaRPr lang="en-US"/>
          </a:p>
          <a:p>
            <a:pPr marL="514350" indent="-514350">
              <a:buAutoNum type="arabicParenR"/>
            </a:pPr>
            <a:endParaRPr lang="en-US"/>
          </a:p>
        </p:txBody>
      </p:sp>
    </p:spTree>
    <p:extLst>
      <p:ext uri="{BB962C8B-B14F-4D97-AF65-F5344CB8AC3E}">
        <p14:creationId xmlns:p14="http://schemas.microsoft.com/office/powerpoint/2010/main" val="397204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research</a:t>
            </a:r>
          </a:p>
        </p:txBody>
      </p:sp>
      <p:sp>
        <p:nvSpPr>
          <p:cNvPr id="7" name="Title 1">
            <a:extLst>
              <a:ext uri="{FF2B5EF4-FFF2-40B4-BE49-F238E27FC236}">
                <a16:creationId xmlns:a16="http://schemas.microsoft.com/office/drawing/2014/main" id="{0180D736-E5E9-4269-AB2C-9BBFF631161F}"/>
              </a:ext>
            </a:extLst>
          </p:cNvPr>
          <p:cNvSpPr txBox="1">
            <a:spLocks/>
          </p:cNvSpPr>
          <p:nvPr/>
        </p:nvSpPr>
        <p:spPr>
          <a:xfrm>
            <a:off x="5206856" y="670404"/>
            <a:ext cx="6985144" cy="935614"/>
          </a:xfrm>
          <a:prstGeom prst="rect">
            <a:avLst/>
          </a:prstGeom>
          <a:solidFill>
            <a:srgbClr val="00B8B4"/>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500" b="1">
                <a:latin typeface="Century Gothic" panose="020B0502020202020204" pitchFamily="34" charset="0"/>
              </a:rPr>
              <a:t>Build a Research Toolkit</a:t>
            </a:r>
          </a:p>
        </p:txBody>
      </p:sp>
      <p:sp>
        <p:nvSpPr>
          <p:cNvPr id="9" name="Rectangle: Rounded Corners 8">
            <a:extLst>
              <a:ext uri="{FF2B5EF4-FFF2-40B4-BE49-F238E27FC236}">
                <a16:creationId xmlns:a16="http://schemas.microsoft.com/office/drawing/2014/main" id="{AC1FB889-D570-4BB6-9163-D54E802287B3}"/>
              </a:ext>
            </a:extLst>
          </p:cNvPr>
          <p:cNvSpPr/>
          <p:nvPr/>
        </p:nvSpPr>
        <p:spPr>
          <a:xfrm>
            <a:off x="767267" y="1984672"/>
            <a:ext cx="6452240" cy="9775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1-day project:</a:t>
            </a:r>
          </a:p>
        </p:txBody>
      </p:sp>
      <p:sp>
        <p:nvSpPr>
          <p:cNvPr id="10" name="Rectangle: Rounded Corners 9">
            <a:extLst>
              <a:ext uri="{FF2B5EF4-FFF2-40B4-BE49-F238E27FC236}">
                <a16:creationId xmlns:a16="http://schemas.microsoft.com/office/drawing/2014/main" id="{DD2CED69-BB7D-4FD7-9B09-97FCF9F8BBB2}"/>
              </a:ext>
            </a:extLst>
          </p:cNvPr>
          <p:cNvSpPr/>
          <p:nvPr/>
        </p:nvSpPr>
        <p:spPr>
          <a:xfrm>
            <a:off x="1345880" y="3072737"/>
            <a:ext cx="6452240" cy="9775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Choose a (small) topic related to gender</a:t>
            </a:r>
          </a:p>
        </p:txBody>
      </p:sp>
      <p:sp>
        <p:nvSpPr>
          <p:cNvPr id="11" name="Rectangle: Rounded Corners 10">
            <a:extLst>
              <a:ext uri="{FF2B5EF4-FFF2-40B4-BE49-F238E27FC236}">
                <a16:creationId xmlns:a16="http://schemas.microsoft.com/office/drawing/2014/main" id="{D6804B90-9F34-4689-9161-ACDE1E6ECB06}"/>
              </a:ext>
            </a:extLst>
          </p:cNvPr>
          <p:cNvSpPr/>
          <p:nvPr/>
        </p:nvSpPr>
        <p:spPr>
          <a:xfrm>
            <a:off x="1345880" y="4160802"/>
            <a:ext cx="6452240" cy="9775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Choose tools to collect info. on this topic</a:t>
            </a:r>
          </a:p>
        </p:txBody>
      </p:sp>
    </p:spTree>
    <p:extLst>
      <p:ext uri="{BB962C8B-B14F-4D97-AF65-F5344CB8AC3E}">
        <p14:creationId xmlns:p14="http://schemas.microsoft.com/office/powerpoint/2010/main" val="343439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513B0E-9FC3-4521-9FE4-30AC711463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5" name="Title 1">
            <a:extLst>
              <a:ext uri="{FF2B5EF4-FFF2-40B4-BE49-F238E27FC236}">
                <a16:creationId xmlns:a16="http://schemas.microsoft.com/office/drawing/2014/main" id="{BE4AB5AA-439B-41DB-A33D-E75766E5A1CB}"/>
              </a:ext>
            </a:extLst>
          </p:cNvPr>
          <p:cNvSpPr txBox="1">
            <a:spLocks/>
          </p:cNvSpPr>
          <p:nvPr/>
        </p:nvSpPr>
        <p:spPr>
          <a:xfrm>
            <a:off x="130629" y="5821679"/>
            <a:ext cx="11939451" cy="935614"/>
          </a:xfrm>
          <a:prstGeom prst="rect">
            <a:avLst/>
          </a:prstGeom>
          <a:solidFill>
            <a:schemeClr val="accent6"/>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200">
                <a:solidFill>
                  <a:schemeClr val="bg1"/>
                </a:solidFill>
                <a:latin typeface="Century Gothic" panose="020B0502020202020204" pitchFamily="34" charset="0"/>
              </a:rPr>
              <a:t>DAY 3</a:t>
            </a:r>
          </a:p>
        </p:txBody>
      </p:sp>
    </p:spTree>
    <p:extLst>
      <p:ext uri="{BB962C8B-B14F-4D97-AF65-F5344CB8AC3E}">
        <p14:creationId xmlns:p14="http://schemas.microsoft.com/office/powerpoint/2010/main" val="2248248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research</a:t>
            </a:r>
          </a:p>
        </p:txBody>
      </p:sp>
      <p:sp>
        <p:nvSpPr>
          <p:cNvPr id="9" name="Rectangle: Rounded Corners 8">
            <a:extLst>
              <a:ext uri="{FF2B5EF4-FFF2-40B4-BE49-F238E27FC236}">
                <a16:creationId xmlns:a16="http://schemas.microsoft.com/office/drawing/2014/main" id="{AC1FB889-D570-4BB6-9163-D54E802287B3}"/>
              </a:ext>
            </a:extLst>
          </p:cNvPr>
          <p:cNvSpPr/>
          <p:nvPr/>
        </p:nvSpPr>
        <p:spPr>
          <a:xfrm>
            <a:off x="664029" y="1453730"/>
            <a:ext cx="6452240" cy="9775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Conduct Research</a:t>
            </a:r>
          </a:p>
        </p:txBody>
      </p:sp>
      <p:sp>
        <p:nvSpPr>
          <p:cNvPr id="10" name="Rectangle: Rounded Corners 9">
            <a:extLst>
              <a:ext uri="{FF2B5EF4-FFF2-40B4-BE49-F238E27FC236}">
                <a16:creationId xmlns:a16="http://schemas.microsoft.com/office/drawing/2014/main" id="{DD2CED69-BB7D-4FD7-9B09-97FCF9F8BBB2}"/>
              </a:ext>
            </a:extLst>
          </p:cNvPr>
          <p:cNvSpPr/>
          <p:nvPr/>
        </p:nvSpPr>
        <p:spPr>
          <a:xfrm>
            <a:off x="1242642" y="2541795"/>
            <a:ext cx="6452240" cy="9775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Synthesize Findings</a:t>
            </a:r>
          </a:p>
        </p:txBody>
      </p:sp>
      <p:graphicFrame>
        <p:nvGraphicFramePr>
          <p:cNvPr id="8" name="Table 7">
            <a:extLst>
              <a:ext uri="{FF2B5EF4-FFF2-40B4-BE49-F238E27FC236}">
                <a16:creationId xmlns:a16="http://schemas.microsoft.com/office/drawing/2014/main" id="{C1FD9AFC-64DA-4109-BD88-AB6C5967C477}"/>
              </a:ext>
            </a:extLst>
          </p:cNvPr>
          <p:cNvGraphicFramePr>
            <a:graphicFrameLocks noGrp="1"/>
          </p:cNvGraphicFramePr>
          <p:nvPr>
            <p:extLst>
              <p:ext uri="{D42A27DB-BD31-4B8C-83A1-F6EECF244321}">
                <p14:modId xmlns:p14="http://schemas.microsoft.com/office/powerpoint/2010/main" val="2674909858"/>
              </p:ext>
            </p:extLst>
          </p:nvPr>
        </p:nvGraphicFramePr>
        <p:xfrm>
          <a:off x="4199539" y="4312920"/>
          <a:ext cx="6990685" cy="2212848"/>
        </p:xfrm>
        <a:graphic>
          <a:graphicData uri="http://schemas.openxmlformats.org/drawingml/2006/table">
            <a:tbl>
              <a:tblPr firstRow="1" firstCol="1" bandRow="1">
                <a:tableStyleId>{5C22544A-7EE6-4342-B048-85BDC9FD1C3A}</a:tableStyleId>
              </a:tblPr>
              <a:tblGrid>
                <a:gridCol w="6990685">
                  <a:extLst>
                    <a:ext uri="{9D8B030D-6E8A-4147-A177-3AD203B41FA5}">
                      <a16:colId xmlns:a16="http://schemas.microsoft.com/office/drawing/2014/main" val="3904495218"/>
                    </a:ext>
                  </a:extLst>
                </a:gridCol>
              </a:tblGrid>
              <a:tr h="2212848">
                <a:tc>
                  <a:txBody>
                    <a:bodyPr/>
                    <a:lstStyle/>
                    <a:p>
                      <a:pPr marL="0" marR="0">
                        <a:spcBef>
                          <a:spcPts val="0"/>
                        </a:spcBef>
                        <a:spcAft>
                          <a:spcPts val="0"/>
                        </a:spcAft>
                      </a:pPr>
                      <a:endParaRPr lang="en-US" sz="2200">
                        <a:solidFill>
                          <a:srgbClr val="ED7D31"/>
                        </a:solidFill>
                        <a:effectLst/>
                      </a:endParaRPr>
                    </a:p>
                    <a:p>
                      <a:pPr marL="342900" marR="0" lvl="0" indent="-342900">
                        <a:spcBef>
                          <a:spcPts val="0"/>
                        </a:spcBef>
                        <a:spcAft>
                          <a:spcPts val="0"/>
                        </a:spcAft>
                        <a:buFont typeface="Symbol" panose="05050102010706020507" pitchFamily="18" charset="2"/>
                        <a:buChar char=""/>
                      </a:pPr>
                      <a:r>
                        <a:rPr lang="en-US" sz="2200">
                          <a:solidFill>
                            <a:srgbClr val="ED7D31"/>
                          </a:solidFill>
                          <a:effectLst/>
                        </a:rPr>
                        <a:t>What are recommendations based on this research?</a:t>
                      </a:r>
                    </a:p>
                    <a:p>
                      <a:pPr marL="342900" marR="0" lvl="0" indent="-342900">
                        <a:spcBef>
                          <a:spcPts val="0"/>
                        </a:spcBef>
                        <a:spcAft>
                          <a:spcPts val="0"/>
                        </a:spcAft>
                        <a:buFont typeface="Symbol" panose="05050102010706020507" pitchFamily="18" charset="2"/>
                        <a:buChar char=""/>
                      </a:pPr>
                      <a:r>
                        <a:rPr lang="en-US" sz="2200">
                          <a:solidFill>
                            <a:srgbClr val="ED7D31"/>
                          </a:solidFill>
                          <a:effectLst/>
                        </a:rPr>
                        <a:t>How would you improve this research?</a:t>
                      </a:r>
                    </a:p>
                    <a:p>
                      <a:pPr marL="342900" marR="0" lvl="0" indent="-342900">
                        <a:spcBef>
                          <a:spcPts val="0"/>
                        </a:spcBef>
                        <a:spcAft>
                          <a:spcPts val="0"/>
                        </a:spcAft>
                        <a:buFont typeface="Symbol" panose="05050102010706020507" pitchFamily="18" charset="2"/>
                        <a:buChar char=""/>
                      </a:pPr>
                      <a:r>
                        <a:rPr lang="en-US" sz="2200">
                          <a:solidFill>
                            <a:srgbClr val="ED7D31"/>
                          </a:solidFill>
                          <a:effectLst/>
                        </a:rPr>
                        <a:t>How could this inform your CSO’s activities with the community on NRM?</a:t>
                      </a:r>
                    </a:p>
                    <a:p>
                      <a:pPr marL="0" marR="0">
                        <a:spcBef>
                          <a:spcPts val="0"/>
                        </a:spcBef>
                        <a:spcAft>
                          <a:spcPts val="0"/>
                        </a:spcAft>
                      </a:pPr>
                      <a:r>
                        <a:rPr lang="en-US" sz="1300">
                          <a:effectLst/>
                        </a:rPr>
                        <a:t> </a:t>
                      </a:r>
                      <a:endParaRPr lang="en-US" sz="1300">
                        <a:effectLst/>
                        <a:latin typeface="Calibri" panose="020F0502020204030204" pitchFamily="34" charset="0"/>
                        <a:ea typeface="Calibri" panose="020F0502020204030204" pitchFamily="34" charset="0"/>
                        <a:cs typeface="Myanmar Text" panose="020B0502040204020203" pitchFamily="34" charset="0"/>
                      </a:endParaRPr>
                    </a:p>
                  </a:txBody>
                  <a:tcPr marL="68580" marR="68580" marT="0" marB="0">
                    <a:noFill/>
                  </a:tcPr>
                </a:tc>
                <a:extLst>
                  <a:ext uri="{0D108BD9-81ED-4DB2-BD59-A6C34878D82A}">
                    <a16:rowId xmlns:a16="http://schemas.microsoft.com/office/drawing/2014/main" val="3992772331"/>
                  </a:ext>
                </a:extLst>
              </a:tr>
            </a:tbl>
          </a:graphicData>
        </a:graphic>
      </p:graphicFrame>
      <p:sp>
        <p:nvSpPr>
          <p:cNvPr id="11" name="Rectangle: Rounded Corners 10">
            <a:extLst>
              <a:ext uri="{FF2B5EF4-FFF2-40B4-BE49-F238E27FC236}">
                <a16:creationId xmlns:a16="http://schemas.microsoft.com/office/drawing/2014/main" id="{D6804B90-9F34-4689-9161-ACDE1E6ECB06}"/>
              </a:ext>
            </a:extLst>
          </p:cNvPr>
          <p:cNvSpPr/>
          <p:nvPr/>
        </p:nvSpPr>
        <p:spPr>
          <a:xfrm>
            <a:off x="1891571" y="3629860"/>
            <a:ext cx="6452240" cy="9775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Present &amp; Discuss</a:t>
            </a:r>
          </a:p>
        </p:txBody>
      </p:sp>
    </p:spTree>
    <p:extLst>
      <p:ext uri="{BB962C8B-B14F-4D97-AF65-F5344CB8AC3E}">
        <p14:creationId xmlns:p14="http://schemas.microsoft.com/office/powerpoint/2010/main" val="163242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513B0E-9FC3-4521-9FE4-30AC711463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5" name="Title 1">
            <a:extLst>
              <a:ext uri="{FF2B5EF4-FFF2-40B4-BE49-F238E27FC236}">
                <a16:creationId xmlns:a16="http://schemas.microsoft.com/office/drawing/2014/main" id="{BE4AB5AA-439B-41DB-A33D-E75766E5A1CB}"/>
              </a:ext>
            </a:extLst>
          </p:cNvPr>
          <p:cNvSpPr txBox="1">
            <a:spLocks/>
          </p:cNvSpPr>
          <p:nvPr/>
        </p:nvSpPr>
        <p:spPr>
          <a:xfrm>
            <a:off x="130629" y="5821679"/>
            <a:ext cx="11939451" cy="935614"/>
          </a:xfrm>
          <a:prstGeom prst="rect">
            <a:avLst/>
          </a:prstGeom>
          <a:solidFill>
            <a:schemeClr val="accent6"/>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200">
                <a:solidFill>
                  <a:schemeClr val="bg1"/>
                </a:solidFill>
                <a:latin typeface="Century Gothic" panose="020B0502020202020204" pitchFamily="34" charset="0"/>
              </a:rPr>
              <a:t>DAY 4</a:t>
            </a:r>
          </a:p>
        </p:txBody>
      </p:sp>
    </p:spTree>
    <p:extLst>
      <p:ext uri="{BB962C8B-B14F-4D97-AF65-F5344CB8AC3E}">
        <p14:creationId xmlns:p14="http://schemas.microsoft.com/office/powerpoint/2010/main" val="3289045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research</a:t>
            </a:r>
          </a:p>
        </p:txBody>
      </p:sp>
      <p:sp>
        <p:nvSpPr>
          <p:cNvPr id="9" name="Rectangle: Rounded Corners 8">
            <a:extLst>
              <a:ext uri="{FF2B5EF4-FFF2-40B4-BE49-F238E27FC236}">
                <a16:creationId xmlns:a16="http://schemas.microsoft.com/office/drawing/2014/main" id="{AC1FB889-D570-4BB6-9163-D54E802287B3}"/>
              </a:ext>
            </a:extLst>
          </p:cNvPr>
          <p:cNvSpPr/>
          <p:nvPr/>
        </p:nvSpPr>
        <p:spPr>
          <a:xfrm>
            <a:off x="664029" y="1453730"/>
            <a:ext cx="6452240" cy="9775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Conduct Research</a:t>
            </a:r>
          </a:p>
        </p:txBody>
      </p:sp>
      <p:sp>
        <p:nvSpPr>
          <p:cNvPr id="10" name="Rectangle: Rounded Corners 9">
            <a:extLst>
              <a:ext uri="{FF2B5EF4-FFF2-40B4-BE49-F238E27FC236}">
                <a16:creationId xmlns:a16="http://schemas.microsoft.com/office/drawing/2014/main" id="{DD2CED69-BB7D-4FD7-9B09-97FCF9F8BBB2}"/>
              </a:ext>
            </a:extLst>
          </p:cNvPr>
          <p:cNvSpPr/>
          <p:nvPr/>
        </p:nvSpPr>
        <p:spPr>
          <a:xfrm>
            <a:off x="1242642" y="2541795"/>
            <a:ext cx="6452240" cy="9775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Synthesize Findings</a:t>
            </a:r>
          </a:p>
        </p:txBody>
      </p:sp>
      <p:graphicFrame>
        <p:nvGraphicFramePr>
          <p:cNvPr id="8" name="Table 7">
            <a:extLst>
              <a:ext uri="{FF2B5EF4-FFF2-40B4-BE49-F238E27FC236}">
                <a16:creationId xmlns:a16="http://schemas.microsoft.com/office/drawing/2014/main" id="{C1FD9AFC-64DA-4109-BD88-AB6C5967C477}"/>
              </a:ext>
            </a:extLst>
          </p:cNvPr>
          <p:cNvGraphicFramePr>
            <a:graphicFrameLocks noGrp="1"/>
          </p:cNvGraphicFramePr>
          <p:nvPr>
            <p:extLst/>
          </p:nvPr>
        </p:nvGraphicFramePr>
        <p:xfrm>
          <a:off x="4199539" y="4312920"/>
          <a:ext cx="6990685" cy="2212848"/>
        </p:xfrm>
        <a:graphic>
          <a:graphicData uri="http://schemas.openxmlformats.org/drawingml/2006/table">
            <a:tbl>
              <a:tblPr firstRow="1" firstCol="1" bandRow="1">
                <a:tableStyleId>{5C22544A-7EE6-4342-B048-85BDC9FD1C3A}</a:tableStyleId>
              </a:tblPr>
              <a:tblGrid>
                <a:gridCol w="6990685">
                  <a:extLst>
                    <a:ext uri="{9D8B030D-6E8A-4147-A177-3AD203B41FA5}">
                      <a16:colId xmlns:a16="http://schemas.microsoft.com/office/drawing/2014/main" val="3904495218"/>
                    </a:ext>
                  </a:extLst>
                </a:gridCol>
              </a:tblGrid>
              <a:tr h="2212848">
                <a:tc>
                  <a:txBody>
                    <a:bodyPr/>
                    <a:lstStyle/>
                    <a:p>
                      <a:pPr marL="0" marR="0">
                        <a:spcBef>
                          <a:spcPts val="0"/>
                        </a:spcBef>
                        <a:spcAft>
                          <a:spcPts val="0"/>
                        </a:spcAft>
                      </a:pPr>
                      <a:endParaRPr lang="en-US" sz="2200">
                        <a:solidFill>
                          <a:srgbClr val="ED7D31"/>
                        </a:solidFill>
                        <a:effectLst/>
                      </a:endParaRPr>
                    </a:p>
                    <a:p>
                      <a:pPr marL="342900" marR="0" lvl="0" indent="-342900">
                        <a:spcBef>
                          <a:spcPts val="0"/>
                        </a:spcBef>
                        <a:spcAft>
                          <a:spcPts val="0"/>
                        </a:spcAft>
                        <a:buFont typeface="Symbol" panose="05050102010706020507" pitchFamily="18" charset="2"/>
                        <a:buChar char=""/>
                      </a:pPr>
                      <a:r>
                        <a:rPr lang="en-US" sz="2200">
                          <a:solidFill>
                            <a:srgbClr val="ED7D31"/>
                          </a:solidFill>
                          <a:effectLst/>
                        </a:rPr>
                        <a:t>What are recommendations based on this research?</a:t>
                      </a:r>
                    </a:p>
                    <a:p>
                      <a:pPr marL="342900" marR="0" lvl="0" indent="-342900">
                        <a:spcBef>
                          <a:spcPts val="0"/>
                        </a:spcBef>
                        <a:spcAft>
                          <a:spcPts val="0"/>
                        </a:spcAft>
                        <a:buFont typeface="Symbol" panose="05050102010706020507" pitchFamily="18" charset="2"/>
                        <a:buChar char=""/>
                      </a:pPr>
                      <a:r>
                        <a:rPr lang="en-US" sz="2200">
                          <a:solidFill>
                            <a:srgbClr val="ED7D31"/>
                          </a:solidFill>
                          <a:effectLst/>
                        </a:rPr>
                        <a:t>How would you improve this research?</a:t>
                      </a:r>
                    </a:p>
                    <a:p>
                      <a:pPr marL="342900" marR="0" lvl="0" indent="-342900">
                        <a:spcBef>
                          <a:spcPts val="0"/>
                        </a:spcBef>
                        <a:spcAft>
                          <a:spcPts val="0"/>
                        </a:spcAft>
                        <a:buFont typeface="Symbol" panose="05050102010706020507" pitchFamily="18" charset="2"/>
                        <a:buChar char=""/>
                      </a:pPr>
                      <a:r>
                        <a:rPr lang="en-US" sz="2200">
                          <a:solidFill>
                            <a:srgbClr val="ED7D31"/>
                          </a:solidFill>
                          <a:effectLst/>
                        </a:rPr>
                        <a:t>How could this inform your CSO’s activities with the community on NRM?</a:t>
                      </a:r>
                    </a:p>
                    <a:p>
                      <a:pPr marL="0" marR="0">
                        <a:spcBef>
                          <a:spcPts val="0"/>
                        </a:spcBef>
                        <a:spcAft>
                          <a:spcPts val="0"/>
                        </a:spcAft>
                      </a:pPr>
                      <a:r>
                        <a:rPr lang="en-US" sz="1300">
                          <a:effectLst/>
                        </a:rPr>
                        <a:t> </a:t>
                      </a:r>
                      <a:endParaRPr lang="en-US" sz="1300">
                        <a:effectLst/>
                        <a:latin typeface="Calibri" panose="020F0502020204030204" pitchFamily="34" charset="0"/>
                        <a:ea typeface="Calibri" panose="020F0502020204030204" pitchFamily="34" charset="0"/>
                        <a:cs typeface="Myanmar Text" panose="020B0502040204020203" pitchFamily="34" charset="0"/>
                      </a:endParaRPr>
                    </a:p>
                  </a:txBody>
                  <a:tcPr marL="68580" marR="68580" marT="0" marB="0">
                    <a:noFill/>
                  </a:tcPr>
                </a:tc>
                <a:extLst>
                  <a:ext uri="{0D108BD9-81ED-4DB2-BD59-A6C34878D82A}">
                    <a16:rowId xmlns:a16="http://schemas.microsoft.com/office/drawing/2014/main" val="3992772331"/>
                  </a:ext>
                </a:extLst>
              </a:tr>
            </a:tbl>
          </a:graphicData>
        </a:graphic>
      </p:graphicFrame>
      <p:sp>
        <p:nvSpPr>
          <p:cNvPr id="11" name="Rectangle: Rounded Corners 10">
            <a:extLst>
              <a:ext uri="{FF2B5EF4-FFF2-40B4-BE49-F238E27FC236}">
                <a16:creationId xmlns:a16="http://schemas.microsoft.com/office/drawing/2014/main" id="{D6804B90-9F34-4689-9161-ACDE1E6ECB06}"/>
              </a:ext>
            </a:extLst>
          </p:cNvPr>
          <p:cNvSpPr/>
          <p:nvPr/>
        </p:nvSpPr>
        <p:spPr>
          <a:xfrm>
            <a:off x="1891571" y="3629860"/>
            <a:ext cx="6452240" cy="9775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Present &amp; Discuss</a:t>
            </a:r>
          </a:p>
        </p:txBody>
      </p:sp>
      <p:sp>
        <p:nvSpPr>
          <p:cNvPr id="12" name="Rectangle: Rounded Corners 11">
            <a:extLst>
              <a:ext uri="{FF2B5EF4-FFF2-40B4-BE49-F238E27FC236}">
                <a16:creationId xmlns:a16="http://schemas.microsoft.com/office/drawing/2014/main" id="{D6453CA0-9BF2-4EF5-A3B4-56EDA1DC3D67}"/>
              </a:ext>
            </a:extLst>
          </p:cNvPr>
          <p:cNvSpPr/>
          <p:nvPr/>
        </p:nvSpPr>
        <p:spPr>
          <a:xfrm>
            <a:off x="8414438" y="1902261"/>
            <a:ext cx="2487618" cy="97756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latin typeface="Century Gothic" panose="020B0502020202020204" pitchFamily="34" charset="0"/>
              </a:rPr>
              <a:t>Qualitative</a:t>
            </a:r>
          </a:p>
        </p:txBody>
      </p:sp>
      <p:sp>
        <p:nvSpPr>
          <p:cNvPr id="13" name="Rectangle: Rounded Corners 12">
            <a:extLst>
              <a:ext uri="{FF2B5EF4-FFF2-40B4-BE49-F238E27FC236}">
                <a16:creationId xmlns:a16="http://schemas.microsoft.com/office/drawing/2014/main" id="{BD3621ED-EEEB-477D-A130-650F3D6C8EE3}"/>
              </a:ext>
            </a:extLst>
          </p:cNvPr>
          <p:cNvSpPr/>
          <p:nvPr/>
        </p:nvSpPr>
        <p:spPr>
          <a:xfrm>
            <a:off x="8414438" y="2940217"/>
            <a:ext cx="2487618" cy="977566"/>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latin typeface="Century Gothic" panose="020B0502020202020204" pitchFamily="34" charset="0"/>
              </a:rPr>
              <a:t>Quantitative</a:t>
            </a:r>
          </a:p>
        </p:txBody>
      </p:sp>
    </p:spTree>
    <p:extLst>
      <p:ext uri="{BB962C8B-B14F-4D97-AF65-F5344CB8AC3E}">
        <p14:creationId xmlns:p14="http://schemas.microsoft.com/office/powerpoint/2010/main" val="2819950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research</a:t>
            </a:r>
          </a:p>
        </p:txBody>
      </p:sp>
      <p:sp>
        <p:nvSpPr>
          <p:cNvPr id="9" name="Rectangle: Rounded Corners 8">
            <a:extLst>
              <a:ext uri="{FF2B5EF4-FFF2-40B4-BE49-F238E27FC236}">
                <a16:creationId xmlns:a16="http://schemas.microsoft.com/office/drawing/2014/main" id="{AC1FB889-D570-4BB6-9163-D54E802287B3}"/>
              </a:ext>
            </a:extLst>
          </p:cNvPr>
          <p:cNvSpPr/>
          <p:nvPr/>
        </p:nvSpPr>
        <p:spPr>
          <a:xfrm>
            <a:off x="664029" y="1453730"/>
            <a:ext cx="6452240" cy="9775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entury Gothic" panose="020B0502020202020204" pitchFamily="34" charset="0"/>
              </a:rPr>
              <a:t>To consider:</a:t>
            </a:r>
          </a:p>
        </p:txBody>
      </p:sp>
      <p:graphicFrame>
        <p:nvGraphicFramePr>
          <p:cNvPr id="8" name="Table 7">
            <a:extLst>
              <a:ext uri="{FF2B5EF4-FFF2-40B4-BE49-F238E27FC236}">
                <a16:creationId xmlns:a16="http://schemas.microsoft.com/office/drawing/2014/main" id="{C1FD9AFC-64DA-4109-BD88-AB6C5967C477}"/>
              </a:ext>
            </a:extLst>
          </p:cNvPr>
          <p:cNvGraphicFramePr>
            <a:graphicFrameLocks noGrp="1"/>
          </p:cNvGraphicFramePr>
          <p:nvPr>
            <p:extLst>
              <p:ext uri="{D42A27DB-BD31-4B8C-83A1-F6EECF244321}">
                <p14:modId xmlns:p14="http://schemas.microsoft.com/office/powerpoint/2010/main" val="3527453979"/>
              </p:ext>
            </p:extLst>
          </p:nvPr>
        </p:nvGraphicFramePr>
        <p:xfrm>
          <a:off x="999140" y="2556131"/>
          <a:ext cx="9004831" cy="2212848"/>
        </p:xfrm>
        <a:graphic>
          <a:graphicData uri="http://schemas.openxmlformats.org/drawingml/2006/table">
            <a:tbl>
              <a:tblPr firstRow="1" firstCol="1" bandRow="1">
                <a:tableStyleId>{5C22544A-7EE6-4342-B048-85BDC9FD1C3A}</a:tableStyleId>
              </a:tblPr>
              <a:tblGrid>
                <a:gridCol w="9004831">
                  <a:extLst>
                    <a:ext uri="{9D8B030D-6E8A-4147-A177-3AD203B41FA5}">
                      <a16:colId xmlns:a16="http://schemas.microsoft.com/office/drawing/2014/main" val="3904495218"/>
                    </a:ext>
                  </a:extLst>
                </a:gridCol>
              </a:tblGrid>
              <a:tr h="2212848">
                <a:tc>
                  <a:txBody>
                    <a:bodyPr/>
                    <a:lstStyle/>
                    <a:p>
                      <a:pPr marL="285750" marR="0" indent="-285750">
                        <a:spcBef>
                          <a:spcPts val="0"/>
                        </a:spcBef>
                        <a:spcAft>
                          <a:spcPts val="0"/>
                        </a:spcAft>
                        <a:buFont typeface="Arial" panose="020B0604020202020204" pitchFamily="34" charset="0"/>
                        <a:buChar char="•"/>
                      </a:pPr>
                      <a:r>
                        <a:rPr lang="en-US" sz="2200">
                          <a:solidFill>
                            <a:srgbClr val="ED7D31"/>
                          </a:solidFill>
                          <a:effectLst/>
                          <a:latin typeface="Calibri" panose="020F0502020204030204" pitchFamily="34" charset="0"/>
                          <a:ea typeface="Calibri" panose="020F0502020204030204" pitchFamily="34" charset="0"/>
                          <a:cs typeface="Myanmar Text" panose="020B0502040204020203" pitchFamily="34" charset="0"/>
                        </a:rPr>
                        <a:t>Sample size (how many people you interview)</a:t>
                      </a:r>
                    </a:p>
                    <a:p>
                      <a:pPr marL="285750" marR="0" indent="-285750">
                        <a:spcBef>
                          <a:spcPts val="0"/>
                        </a:spcBef>
                        <a:spcAft>
                          <a:spcPts val="0"/>
                        </a:spcAft>
                        <a:buFont typeface="Arial" panose="020B0604020202020204" pitchFamily="34" charset="0"/>
                        <a:buChar char="•"/>
                      </a:pPr>
                      <a:r>
                        <a:rPr lang="en-US" sz="2200">
                          <a:solidFill>
                            <a:srgbClr val="ED7D31"/>
                          </a:solidFill>
                          <a:effectLst/>
                          <a:latin typeface="Calibri" panose="020F0502020204030204" pitchFamily="34" charset="0"/>
                          <a:ea typeface="Calibri" panose="020F0502020204030204" pitchFamily="34" charset="0"/>
                          <a:cs typeface="Myanmar Text" panose="020B0502040204020203" pitchFamily="34" charset="0"/>
                        </a:rPr>
                        <a:t>Representative sample</a:t>
                      </a:r>
                    </a:p>
                    <a:p>
                      <a:pPr marL="285750" marR="0" indent="-285750">
                        <a:spcBef>
                          <a:spcPts val="0"/>
                        </a:spcBef>
                        <a:spcAft>
                          <a:spcPts val="0"/>
                        </a:spcAft>
                        <a:buFont typeface="Arial" panose="020B0604020202020204" pitchFamily="34" charset="0"/>
                        <a:buChar char="•"/>
                      </a:pPr>
                      <a:r>
                        <a:rPr lang="en-US" sz="2200">
                          <a:solidFill>
                            <a:srgbClr val="ED7D31"/>
                          </a:solidFill>
                          <a:effectLst/>
                          <a:latin typeface="Calibri" panose="020F0502020204030204" pitchFamily="34" charset="0"/>
                          <a:ea typeface="Calibri" panose="020F0502020204030204" pitchFamily="34" charset="0"/>
                          <a:cs typeface="Myanmar Text" panose="020B0502040204020203" pitchFamily="34" charset="0"/>
                        </a:rPr>
                        <a:t>Keeping focus! But also, being adaptable</a:t>
                      </a:r>
                    </a:p>
                    <a:p>
                      <a:pPr marL="285750" marR="0" indent="-285750">
                        <a:spcBef>
                          <a:spcPts val="0"/>
                        </a:spcBef>
                        <a:spcAft>
                          <a:spcPts val="0"/>
                        </a:spcAft>
                        <a:buFont typeface="Arial" panose="020B0604020202020204" pitchFamily="34" charset="0"/>
                        <a:buChar char="•"/>
                      </a:pPr>
                      <a:r>
                        <a:rPr lang="en-US" sz="2200">
                          <a:solidFill>
                            <a:srgbClr val="ED7D31"/>
                          </a:solidFill>
                          <a:effectLst/>
                          <a:latin typeface="Calibri" panose="020F0502020204030204" pitchFamily="34" charset="0"/>
                          <a:ea typeface="Calibri" panose="020F0502020204030204" pitchFamily="34" charset="0"/>
                          <a:cs typeface="Myanmar Text" panose="020B0502040204020203" pitchFamily="34" charset="0"/>
                        </a:rPr>
                        <a:t>Keeping your mind open for alternative explanations</a:t>
                      </a:r>
                    </a:p>
                    <a:p>
                      <a:pPr marL="285750" marR="0" indent="-285750">
                        <a:spcBef>
                          <a:spcPts val="0"/>
                        </a:spcBef>
                        <a:spcAft>
                          <a:spcPts val="0"/>
                        </a:spcAft>
                        <a:buFont typeface="Arial" panose="020B0604020202020204" pitchFamily="34" charset="0"/>
                        <a:buChar char="•"/>
                      </a:pPr>
                      <a:r>
                        <a:rPr lang="en-US" sz="2200">
                          <a:solidFill>
                            <a:srgbClr val="ED7D31"/>
                          </a:solidFill>
                          <a:effectLst/>
                          <a:latin typeface="Calibri" panose="020F0502020204030204" pitchFamily="34" charset="0"/>
                          <a:ea typeface="Calibri" panose="020F0502020204030204" pitchFamily="34" charset="0"/>
                          <a:cs typeface="Myanmar Text" panose="020B0502040204020203" pitchFamily="34" charset="0"/>
                        </a:rPr>
                        <a:t>Digging deeper into unexpected results</a:t>
                      </a:r>
                    </a:p>
                    <a:p>
                      <a:pPr marL="285750" marR="0" indent="-285750">
                        <a:spcBef>
                          <a:spcPts val="0"/>
                        </a:spcBef>
                        <a:spcAft>
                          <a:spcPts val="0"/>
                        </a:spcAft>
                        <a:buFont typeface="Arial" panose="020B0604020202020204" pitchFamily="34" charset="0"/>
                        <a:buChar char="•"/>
                      </a:pPr>
                      <a:r>
                        <a:rPr lang="en-US" sz="2200">
                          <a:solidFill>
                            <a:srgbClr val="ED7D31"/>
                          </a:solidFill>
                          <a:effectLst/>
                          <a:latin typeface="Calibri" panose="020F0502020204030204" pitchFamily="34" charset="0"/>
                          <a:ea typeface="Calibri" panose="020F0502020204030204" pitchFamily="34" charset="0"/>
                          <a:cs typeface="Myanmar Text" panose="020B0502040204020203" pitchFamily="34" charset="0"/>
                        </a:rPr>
                        <a:t>Think: What are my own biases? What might I be missing?</a:t>
                      </a:r>
                      <a:endParaRPr lang="en-US" sz="1300">
                        <a:effectLst/>
                        <a:latin typeface="Calibri" panose="020F0502020204030204" pitchFamily="34" charset="0"/>
                        <a:ea typeface="Calibri" panose="020F0502020204030204" pitchFamily="34" charset="0"/>
                        <a:cs typeface="Myanmar Text" panose="020B0502040204020203" pitchFamily="34" charset="0"/>
                      </a:endParaRPr>
                    </a:p>
                  </a:txBody>
                  <a:tcPr marL="68580" marR="68580" marT="0" marB="0">
                    <a:noFill/>
                  </a:tcPr>
                </a:tc>
                <a:extLst>
                  <a:ext uri="{0D108BD9-81ED-4DB2-BD59-A6C34878D82A}">
                    <a16:rowId xmlns:a16="http://schemas.microsoft.com/office/drawing/2014/main" val="3992772331"/>
                  </a:ext>
                </a:extLst>
              </a:tr>
            </a:tbl>
          </a:graphicData>
        </a:graphic>
      </p:graphicFrame>
    </p:spTree>
    <p:extLst>
      <p:ext uri="{BB962C8B-B14F-4D97-AF65-F5344CB8AC3E}">
        <p14:creationId xmlns:p14="http://schemas.microsoft.com/office/powerpoint/2010/main" val="2906541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20D76C9-09D5-4FE4-8FFF-53995D1F268C}"/>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8" name="Title 1">
            <a:extLst>
              <a:ext uri="{FF2B5EF4-FFF2-40B4-BE49-F238E27FC236}">
                <a16:creationId xmlns:a16="http://schemas.microsoft.com/office/drawing/2014/main" id="{B25DC87C-08F3-4FA5-B721-B06099B1E46C}"/>
              </a:ext>
            </a:extLst>
          </p:cNvPr>
          <p:cNvSpPr txBox="1">
            <a:spLocks/>
          </p:cNvSpPr>
          <p:nvPr/>
        </p:nvSpPr>
        <p:spPr>
          <a:xfrm>
            <a:off x="2779705"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in SRJS Project Communities</a:t>
            </a:r>
          </a:p>
        </p:txBody>
      </p:sp>
      <p:pic>
        <p:nvPicPr>
          <p:cNvPr id="12" name="Picture 11">
            <a:extLst>
              <a:ext uri="{FF2B5EF4-FFF2-40B4-BE49-F238E27FC236}">
                <a16:creationId xmlns:a16="http://schemas.microsoft.com/office/drawing/2014/main" id="{A8BBF46C-11D3-418C-A0A9-A2BC891198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516675" y="2053964"/>
            <a:ext cx="4160225" cy="3584835"/>
          </a:xfrm>
          <a:prstGeom prst="rect">
            <a:avLst/>
          </a:prstGeom>
        </p:spPr>
      </p:pic>
      <p:pic>
        <p:nvPicPr>
          <p:cNvPr id="13" name="Picture 12">
            <a:extLst>
              <a:ext uri="{FF2B5EF4-FFF2-40B4-BE49-F238E27FC236}">
                <a16:creationId xmlns:a16="http://schemas.microsoft.com/office/drawing/2014/main" id="{6D001A0A-FEFA-4C9D-817C-AC504F381FC3}"/>
              </a:ext>
            </a:extLst>
          </p:cNvPr>
          <p:cNvPicPr>
            <a:picLocks noChangeAspect="1"/>
          </p:cNvPicPr>
          <p:nvPr/>
        </p:nvPicPr>
        <p:blipFill>
          <a:blip r:embed="rId4"/>
          <a:stretch>
            <a:fillRect/>
          </a:stretch>
        </p:blipFill>
        <p:spPr>
          <a:xfrm>
            <a:off x="6096000" y="1866724"/>
            <a:ext cx="4526279" cy="3639345"/>
          </a:xfrm>
          <a:prstGeom prst="rect">
            <a:avLst/>
          </a:prstGeom>
        </p:spPr>
      </p:pic>
    </p:spTree>
    <p:extLst>
      <p:ext uri="{BB962C8B-B14F-4D97-AF65-F5344CB8AC3E}">
        <p14:creationId xmlns:p14="http://schemas.microsoft.com/office/powerpoint/2010/main" val="154930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20D76C9-09D5-4FE4-8FFF-53995D1F268C}"/>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8" name="Title 1">
            <a:extLst>
              <a:ext uri="{FF2B5EF4-FFF2-40B4-BE49-F238E27FC236}">
                <a16:creationId xmlns:a16="http://schemas.microsoft.com/office/drawing/2014/main" id="{B25DC87C-08F3-4FA5-B721-B06099B1E46C}"/>
              </a:ext>
            </a:extLst>
          </p:cNvPr>
          <p:cNvSpPr txBox="1">
            <a:spLocks/>
          </p:cNvSpPr>
          <p:nvPr/>
        </p:nvSpPr>
        <p:spPr>
          <a:xfrm>
            <a:off x="2779705"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in SRJS Project Communities</a:t>
            </a:r>
          </a:p>
        </p:txBody>
      </p:sp>
      <p:graphicFrame>
        <p:nvGraphicFramePr>
          <p:cNvPr id="2" name="Table 1">
            <a:extLst>
              <a:ext uri="{FF2B5EF4-FFF2-40B4-BE49-F238E27FC236}">
                <a16:creationId xmlns:a16="http://schemas.microsoft.com/office/drawing/2014/main" id="{77AE81F8-3117-421C-90AB-D210AC745B94}"/>
              </a:ext>
            </a:extLst>
          </p:cNvPr>
          <p:cNvGraphicFramePr>
            <a:graphicFrameLocks noGrp="1"/>
          </p:cNvGraphicFramePr>
          <p:nvPr>
            <p:extLst>
              <p:ext uri="{D42A27DB-BD31-4B8C-83A1-F6EECF244321}">
                <p14:modId xmlns:p14="http://schemas.microsoft.com/office/powerpoint/2010/main" val="162523233"/>
              </p:ext>
            </p:extLst>
          </p:nvPr>
        </p:nvGraphicFramePr>
        <p:xfrm>
          <a:off x="1062953" y="1756110"/>
          <a:ext cx="10830611" cy="5085735"/>
        </p:xfrm>
        <a:graphic>
          <a:graphicData uri="http://schemas.openxmlformats.org/drawingml/2006/table">
            <a:tbl>
              <a:tblPr firstRow="1" bandRow="1">
                <a:tableStyleId>{5C22544A-7EE6-4342-B048-85BDC9FD1C3A}</a:tableStyleId>
              </a:tblPr>
              <a:tblGrid>
                <a:gridCol w="1756791">
                  <a:extLst>
                    <a:ext uri="{9D8B030D-6E8A-4147-A177-3AD203B41FA5}">
                      <a16:colId xmlns:a16="http://schemas.microsoft.com/office/drawing/2014/main" val="2960807062"/>
                    </a:ext>
                  </a:extLst>
                </a:gridCol>
                <a:gridCol w="907382">
                  <a:extLst>
                    <a:ext uri="{9D8B030D-6E8A-4147-A177-3AD203B41FA5}">
                      <a16:colId xmlns:a16="http://schemas.microsoft.com/office/drawing/2014/main" val="4159968437"/>
                    </a:ext>
                  </a:extLst>
                </a:gridCol>
                <a:gridCol w="907382">
                  <a:extLst>
                    <a:ext uri="{9D8B030D-6E8A-4147-A177-3AD203B41FA5}">
                      <a16:colId xmlns:a16="http://schemas.microsoft.com/office/drawing/2014/main" val="4086633001"/>
                    </a:ext>
                  </a:extLst>
                </a:gridCol>
                <a:gridCol w="907382">
                  <a:extLst>
                    <a:ext uri="{9D8B030D-6E8A-4147-A177-3AD203B41FA5}">
                      <a16:colId xmlns:a16="http://schemas.microsoft.com/office/drawing/2014/main" val="3042680607"/>
                    </a:ext>
                  </a:extLst>
                </a:gridCol>
                <a:gridCol w="907382">
                  <a:extLst>
                    <a:ext uri="{9D8B030D-6E8A-4147-A177-3AD203B41FA5}">
                      <a16:colId xmlns:a16="http://schemas.microsoft.com/office/drawing/2014/main" val="223417716"/>
                    </a:ext>
                  </a:extLst>
                </a:gridCol>
                <a:gridCol w="907382">
                  <a:extLst>
                    <a:ext uri="{9D8B030D-6E8A-4147-A177-3AD203B41FA5}">
                      <a16:colId xmlns:a16="http://schemas.microsoft.com/office/drawing/2014/main" val="3476088956"/>
                    </a:ext>
                  </a:extLst>
                </a:gridCol>
                <a:gridCol w="907382">
                  <a:extLst>
                    <a:ext uri="{9D8B030D-6E8A-4147-A177-3AD203B41FA5}">
                      <a16:colId xmlns:a16="http://schemas.microsoft.com/office/drawing/2014/main" val="1192767246"/>
                    </a:ext>
                  </a:extLst>
                </a:gridCol>
                <a:gridCol w="907382">
                  <a:extLst>
                    <a:ext uri="{9D8B030D-6E8A-4147-A177-3AD203B41FA5}">
                      <a16:colId xmlns:a16="http://schemas.microsoft.com/office/drawing/2014/main" val="4042565053"/>
                    </a:ext>
                  </a:extLst>
                </a:gridCol>
                <a:gridCol w="907382">
                  <a:extLst>
                    <a:ext uri="{9D8B030D-6E8A-4147-A177-3AD203B41FA5}">
                      <a16:colId xmlns:a16="http://schemas.microsoft.com/office/drawing/2014/main" val="2647076858"/>
                    </a:ext>
                  </a:extLst>
                </a:gridCol>
                <a:gridCol w="907382">
                  <a:extLst>
                    <a:ext uri="{9D8B030D-6E8A-4147-A177-3AD203B41FA5}">
                      <a16:colId xmlns:a16="http://schemas.microsoft.com/office/drawing/2014/main" val="3133789271"/>
                    </a:ext>
                  </a:extLst>
                </a:gridCol>
                <a:gridCol w="907382">
                  <a:extLst>
                    <a:ext uri="{9D8B030D-6E8A-4147-A177-3AD203B41FA5}">
                      <a16:colId xmlns:a16="http://schemas.microsoft.com/office/drawing/2014/main" val="1003588400"/>
                    </a:ext>
                  </a:extLst>
                </a:gridCol>
              </a:tblGrid>
              <a:tr h="537005">
                <a:tc>
                  <a:txBody>
                    <a:bodyPr/>
                    <a:lstStyle/>
                    <a:p>
                      <a:endParaRPr lang="en-US"/>
                    </a:p>
                  </a:txBody>
                  <a:tcPr>
                    <a:lnR w="57150" cap="flat" cmpd="sng" algn="ctr">
                      <a:solidFill>
                        <a:schemeClr val="bg1"/>
                      </a:solidFill>
                      <a:prstDash val="solid"/>
                      <a:round/>
                      <a:headEnd type="none" w="med" len="med"/>
                      <a:tailEnd type="none" w="med" len="med"/>
                    </a:lnR>
                    <a:solidFill>
                      <a:schemeClr val="bg1"/>
                    </a:solidFill>
                  </a:tcPr>
                </a:tc>
                <a:tc gridSpan="2">
                  <a:txBody>
                    <a:bodyPr/>
                    <a:lstStyle/>
                    <a:p>
                      <a:r>
                        <a:rPr lang="en-US"/>
                        <a:t>Extracting</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92D050"/>
                    </a:solidFill>
                  </a:tcPr>
                </a:tc>
                <a:tc hMerge="1">
                  <a:txBody>
                    <a:bodyPr/>
                    <a:lstStyle/>
                    <a:p>
                      <a:endParaRPr lang="en-US"/>
                    </a:p>
                  </a:txBody>
                  <a:tcPr/>
                </a:tc>
                <a:tc gridSpan="2">
                  <a:txBody>
                    <a:bodyPr/>
                    <a:lstStyle/>
                    <a:p>
                      <a:r>
                        <a:rPr lang="en-US"/>
                        <a:t>Processing</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US"/>
                    </a:p>
                  </a:txBody>
                  <a:tcPr/>
                </a:tc>
                <a:tc gridSpan="2">
                  <a:txBody>
                    <a:bodyPr/>
                    <a:lstStyle/>
                    <a:p>
                      <a:r>
                        <a:rPr lang="en-US"/>
                        <a:t>Using</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92D050"/>
                    </a:solidFill>
                  </a:tcPr>
                </a:tc>
                <a:tc hMerge="1">
                  <a:txBody>
                    <a:bodyPr/>
                    <a:lstStyle/>
                    <a:p>
                      <a:endParaRPr lang="en-US"/>
                    </a:p>
                  </a:txBody>
                  <a:tcPr/>
                </a:tc>
                <a:tc gridSpan="2">
                  <a:txBody>
                    <a:bodyPr/>
                    <a:lstStyle/>
                    <a:p>
                      <a:r>
                        <a:rPr lang="en-US"/>
                        <a:t>Selling</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92D050"/>
                    </a:solidFill>
                  </a:tcPr>
                </a:tc>
                <a:tc hMerge="1">
                  <a:txBody>
                    <a:bodyPr/>
                    <a:lstStyle/>
                    <a:p>
                      <a:endParaRPr lang="en-US"/>
                    </a:p>
                  </a:txBody>
                  <a:tcPr/>
                </a:tc>
                <a:tc gridSpan="2">
                  <a:txBody>
                    <a:bodyPr/>
                    <a:lstStyle/>
                    <a:p>
                      <a:r>
                        <a:rPr lang="en-US"/>
                        <a:t>Making Decisions</a:t>
                      </a:r>
                    </a:p>
                  </a:txBody>
                  <a:tcPr>
                    <a:lnL w="57150" cap="flat" cmpd="sng" algn="ctr">
                      <a:solidFill>
                        <a:schemeClr val="bg1"/>
                      </a:solidFill>
                      <a:prstDash val="solid"/>
                      <a:round/>
                      <a:headEnd type="none" w="med" len="med"/>
                      <a:tailEnd type="none" w="med" len="med"/>
                    </a:lnL>
                    <a:solidFill>
                      <a:srgbClr val="92D050"/>
                    </a:solidFill>
                  </a:tcPr>
                </a:tc>
                <a:tc hMerge="1">
                  <a:txBody>
                    <a:bodyPr/>
                    <a:lstStyle/>
                    <a:p>
                      <a:endParaRPr lang="en-US"/>
                    </a:p>
                  </a:txBody>
                  <a:tcPr/>
                </a:tc>
                <a:extLst>
                  <a:ext uri="{0D108BD9-81ED-4DB2-BD59-A6C34878D82A}">
                    <a16:rowId xmlns:a16="http://schemas.microsoft.com/office/drawing/2014/main" val="1573533433"/>
                  </a:ext>
                </a:extLst>
              </a:tr>
              <a:tr h="537005">
                <a:tc>
                  <a:txBody>
                    <a:bodyPr/>
                    <a:lstStyle/>
                    <a:p>
                      <a:endParaRPr lang="en-US"/>
                    </a:p>
                  </a:txBody>
                  <a:tcPr>
                    <a:lnR w="57150" cap="flat" cmpd="sng" algn="ctr">
                      <a:solidFill>
                        <a:schemeClr val="bg1"/>
                      </a:solidFill>
                      <a:prstDash val="solid"/>
                      <a:round/>
                      <a:headEnd type="none" w="med" len="med"/>
                      <a:tailEnd type="none" w="med" len="med"/>
                    </a:lnR>
                    <a:solidFill>
                      <a:schemeClr val="bg1"/>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4">
                        <a:lumMod val="20000"/>
                        <a:lumOff val="8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4">
                        <a:lumMod val="20000"/>
                        <a:lumOff val="80000"/>
                      </a:schemeClr>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4">
                        <a:lumMod val="20000"/>
                        <a:lumOff val="8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4">
                        <a:lumMod val="20000"/>
                        <a:lumOff val="8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4">
                        <a:lumMod val="20000"/>
                        <a:lumOff val="8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4">
                        <a:lumMod val="20000"/>
                        <a:lumOff val="8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4">
                        <a:lumMod val="20000"/>
                        <a:lumOff val="80000"/>
                      </a:schemeClr>
                    </a:solidFill>
                  </a:tcPr>
                </a:tc>
                <a:tc>
                  <a:txBody>
                    <a:bodyPr/>
                    <a:lstStyle/>
                    <a:p>
                      <a:endParaRPr lang="en-US"/>
                    </a:p>
                  </a:txBody>
                  <a:tcPr>
                    <a:solidFill>
                      <a:schemeClr val="accent4">
                        <a:lumMod val="20000"/>
                        <a:lumOff val="80000"/>
                      </a:schemeClr>
                    </a:solidFill>
                  </a:tcPr>
                </a:tc>
                <a:extLst>
                  <a:ext uri="{0D108BD9-81ED-4DB2-BD59-A6C34878D82A}">
                    <a16:rowId xmlns:a16="http://schemas.microsoft.com/office/drawing/2014/main" val="2240252970"/>
                  </a:ext>
                </a:extLst>
              </a:tr>
              <a:tr h="537005">
                <a:tc>
                  <a:txBody>
                    <a:bodyPr/>
                    <a:lstStyle/>
                    <a:p>
                      <a:r>
                        <a:rPr lang="en-US" b="1">
                          <a:solidFill>
                            <a:schemeClr val="bg1"/>
                          </a:solidFill>
                        </a:rPr>
                        <a:t>Activities, roles, responsibilities</a:t>
                      </a:r>
                    </a:p>
                  </a:txBody>
                  <a:tcPr>
                    <a:lnR w="57150" cap="flat" cmpd="sng" algn="ctr">
                      <a:solidFill>
                        <a:schemeClr val="bg1"/>
                      </a:solidFill>
                      <a:prstDash val="solid"/>
                      <a:round/>
                      <a:headEnd type="none" w="med" len="med"/>
                      <a:tailEnd type="none" w="med" len="med"/>
                    </a:lnR>
                    <a:solidFill>
                      <a:srgbClr val="2E75B6"/>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BCD6E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BCD6EE"/>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CD6EE"/>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BCD6E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BCD6E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BCD6E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BCD6E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BCD6E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BCD6EE"/>
                    </a:solidFill>
                  </a:tcPr>
                </a:tc>
                <a:tc>
                  <a:txBody>
                    <a:bodyPr/>
                    <a:lstStyle/>
                    <a:p>
                      <a:endParaRPr lang="en-US"/>
                    </a:p>
                  </a:txBody>
                  <a:tcPr>
                    <a:solidFill>
                      <a:srgbClr val="BCD6EE"/>
                    </a:solidFill>
                  </a:tcPr>
                </a:tc>
                <a:extLst>
                  <a:ext uri="{0D108BD9-81ED-4DB2-BD59-A6C34878D82A}">
                    <a16:rowId xmlns:a16="http://schemas.microsoft.com/office/drawing/2014/main" val="2070842644"/>
                  </a:ext>
                </a:extLst>
              </a:tr>
              <a:tr h="537005">
                <a:tc>
                  <a:txBody>
                    <a:bodyPr/>
                    <a:lstStyle/>
                    <a:p>
                      <a:r>
                        <a:rPr lang="en-US" b="1">
                          <a:solidFill>
                            <a:schemeClr val="bg1"/>
                          </a:solidFill>
                        </a:rPr>
                        <a:t>Access, rights, capacity</a:t>
                      </a:r>
                    </a:p>
                  </a:txBody>
                  <a:tcPr>
                    <a:lnR w="57150" cap="flat" cmpd="sng" algn="ctr">
                      <a:solidFill>
                        <a:schemeClr val="bg1"/>
                      </a:solidFill>
                      <a:prstDash val="solid"/>
                      <a:round/>
                      <a:headEnd type="none" w="med" len="med"/>
                      <a:tailEnd type="none" w="med" len="med"/>
                    </a:lnR>
                    <a:solidFill>
                      <a:srgbClr val="00B0F0"/>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8FE2FF"/>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8FE2FF"/>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FE2FF"/>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8FE2FF"/>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8FE2FF"/>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8FE2FF"/>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8FE2FF"/>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8FE2FF"/>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8FE2FF"/>
                    </a:solidFill>
                  </a:tcPr>
                </a:tc>
                <a:tc>
                  <a:txBody>
                    <a:bodyPr/>
                    <a:lstStyle/>
                    <a:p>
                      <a:endParaRPr lang="en-US"/>
                    </a:p>
                  </a:txBody>
                  <a:tcPr>
                    <a:solidFill>
                      <a:srgbClr val="8FE2FF"/>
                    </a:solidFill>
                  </a:tcPr>
                </a:tc>
                <a:extLst>
                  <a:ext uri="{0D108BD9-81ED-4DB2-BD59-A6C34878D82A}">
                    <a16:rowId xmlns:a16="http://schemas.microsoft.com/office/drawing/2014/main" val="2066392724"/>
                  </a:ext>
                </a:extLst>
              </a:tr>
              <a:tr h="537005">
                <a:tc>
                  <a:txBody>
                    <a:bodyPr/>
                    <a:lstStyle/>
                    <a:p>
                      <a:r>
                        <a:rPr lang="en-US" b="1">
                          <a:solidFill>
                            <a:schemeClr val="bg1"/>
                          </a:solidFill>
                        </a:rPr>
                        <a:t>Knowledge, benefits</a:t>
                      </a:r>
                    </a:p>
                  </a:txBody>
                  <a:tcPr>
                    <a:lnR w="57150" cap="flat" cmpd="sng" algn="ctr">
                      <a:solidFill>
                        <a:schemeClr val="bg1"/>
                      </a:solidFill>
                      <a:prstDash val="solid"/>
                      <a:round/>
                      <a:headEnd type="none" w="med" len="med"/>
                      <a:tailEnd type="none" w="med" len="med"/>
                    </a:lnR>
                    <a:solidFill>
                      <a:srgbClr val="00D1CC"/>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C1FFF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C1FFFE"/>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1FFFE"/>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C1FFF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C1FFF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C1FFF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C1FFF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C1FFF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C1FFFE"/>
                    </a:solidFill>
                  </a:tcPr>
                </a:tc>
                <a:tc>
                  <a:txBody>
                    <a:bodyPr/>
                    <a:lstStyle/>
                    <a:p>
                      <a:endParaRPr lang="en-US"/>
                    </a:p>
                  </a:txBody>
                  <a:tcPr>
                    <a:solidFill>
                      <a:srgbClr val="C1FFFE"/>
                    </a:solidFill>
                  </a:tcPr>
                </a:tc>
                <a:extLst>
                  <a:ext uri="{0D108BD9-81ED-4DB2-BD59-A6C34878D82A}">
                    <a16:rowId xmlns:a16="http://schemas.microsoft.com/office/drawing/2014/main" val="3091818050"/>
                  </a:ext>
                </a:extLst>
              </a:tr>
              <a:tr h="537005">
                <a:tc>
                  <a:txBody>
                    <a:bodyPr/>
                    <a:lstStyle/>
                    <a:p>
                      <a:r>
                        <a:rPr lang="en-US" b="1">
                          <a:solidFill>
                            <a:schemeClr val="bg1"/>
                          </a:solidFill>
                        </a:rPr>
                        <a:t>Pressures, Dependence, Vulnerability</a:t>
                      </a:r>
                    </a:p>
                  </a:txBody>
                  <a:tcPr>
                    <a:lnR w="57150" cap="flat" cmpd="sng" algn="ctr">
                      <a:solidFill>
                        <a:schemeClr val="bg1"/>
                      </a:solidFill>
                      <a:prstDash val="solid"/>
                      <a:round/>
                      <a:headEnd type="none" w="med" len="med"/>
                      <a:tailEnd type="none" w="med" len="med"/>
                    </a:lnR>
                    <a:solidFill>
                      <a:srgbClr val="C55A11"/>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2">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2">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2">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2">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2">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2">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2">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2">
                        <a:lumMod val="40000"/>
                        <a:lumOff val="60000"/>
                      </a:schemeClr>
                    </a:solidFill>
                  </a:tcPr>
                </a:tc>
                <a:tc>
                  <a:txBody>
                    <a:bodyPr/>
                    <a:lstStyle/>
                    <a:p>
                      <a:endParaRPr lang="en-US"/>
                    </a:p>
                  </a:txBody>
                  <a:tcPr>
                    <a:solidFill>
                      <a:schemeClr val="accent2">
                        <a:lumMod val="40000"/>
                        <a:lumOff val="60000"/>
                      </a:schemeClr>
                    </a:solidFill>
                  </a:tcPr>
                </a:tc>
                <a:extLst>
                  <a:ext uri="{0D108BD9-81ED-4DB2-BD59-A6C34878D82A}">
                    <a16:rowId xmlns:a16="http://schemas.microsoft.com/office/drawing/2014/main" val="2231183121"/>
                  </a:ext>
                </a:extLst>
              </a:tr>
              <a:tr h="537005">
                <a:tc>
                  <a:txBody>
                    <a:bodyPr/>
                    <a:lstStyle/>
                    <a:p>
                      <a:r>
                        <a:rPr lang="en-US" b="1">
                          <a:solidFill>
                            <a:schemeClr val="bg1"/>
                          </a:solidFill>
                        </a:rPr>
                        <a:t>BARRIERS</a:t>
                      </a:r>
                    </a:p>
                  </a:txBody>
                  <a:tcPr>
                    <a:lnR w="57150" cap="flat" cmpd="sng" algn="ctr">
                      <a:solidFill>
                        <a:schemeClr val="bg1"/>
                      </a:solidFill>
                      <a:prstDash val="solid"/>
                      <a:round/>
                      <a:headEnd type="none" w="med" len="med"/>
                      <a:tailEnd type="none" w="med" len="med"/>
                    </a:lnR>
                    <a:solidFill>
                      <a:srgbClr val="C00000"/>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FFA589"/>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FFA589"/>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A589"/>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FFA589"/>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FFA589"/>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FFA589"/>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FFA589"/>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FFA589"/>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FFA589"/>
                    </a:solidFill>
                  </a:tcPr>
                </a:tc>
                <a:tc>
                  <a:txBody>
                    <a:bodyPr/>
                    <a:lstStyle/>
                    <a:p>
                      <a:endParaRPr lang="en-US"/>
                    </a:p>
                  </a:txBody>
                  <a:tcPr>
                    <a:solidFill>
                      <a:srgbClr val="FFA589"/>
                    </a:solidFill>
                  </a:tcPr>
                </a:tc>
                <a:extLst>
                  <a:ext uri="{0D108BD9-81ED-4DB2-BD59-A6C34878D82A}">
                    <a16:rowId xmlns:a16="http://schemas.microsoft.com/office/drawing/2014/main" val="3526634589"/>
                  </a:ext>
                </a:extLst>
              </a:tr>
              <a:tr h="537005">
                <a:tc>
                  <a:txBody>
                    <a:bodyPr/>
                    <a:lstStyle/>
                    <a:p>
                      <a:r>
                        <a:rPr lang="en-US" b="1">
                          <a:solidFill>
                            <a:schemeClr val="bg1"/>
                          </a:solidFill>
                        </a:rPr>
                        <a:t>OPPORTUNITIES</a:t>
                      </a:r>
                    </a:p>
                  </a:txBody>
                  <a:tcPr>
                    <a:lnR w="57150" cap="flat" cmpd="sng" algn="ctr">
                      <a:solidFill>
                        <a:schemeClr val="bg1"/>
                      </a:solidFill>
                      <a:prstDash val="solid"/>
                      <a:round/>
                      <a:headEnd type="none" w="med" len="med"/>
                      <a:tailEnd type="none" w="med" len="med"/>
                    </a:lnR>
                    <a:solidFill>
                      <a:srgbClr val="70AD47"/>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6">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6">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6">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6">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6">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6">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6">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6">
                        <a:lumMod val="40000"/>
                        <a:lumOff val="60000"/>
                      </a:schemeClr>
                    </a:solidFill>
                  </a:tcPr>
                </a:tc>
                <a:tc>
                  <a:txBody>
                    <a:bodyPr/>
                    <a:lstStyle/>
                    <a:p>
                      <a:endParaRPr lang="en-US"/>
                    </a:p>
                  </a:txBody>
                  <a:tcPr>
                    <a:solidFill>
                      <a:schemeClr val="accent6">
                        <a:lumMod val="40000"/>
                        <a:lumOff val="60000"/>
                      </a:schemeClr>
                    </a:solidFill>
                  </a:tcPr>
                </a:tc>
                <a:extLst>
                  <a:ext uri="{0D108BD9-81ED-4DB2-BD59-A6C34878D82A}">
                    <a16:rowId xmlns:a16="http://schemas.microsoft.com/office/drawing/2014/main" val="890614843"/>
                  </a:ext>
                </a:extLst>
              </a:tr>
            </a:tbl>
          </a:graphicData>
        </a:graphic>
      </p:graphicFrame>
      <p:pic>
        <p:nvPicPr>
          <p:cNvPr id="10" name="Graphic 9" descr="Female">
            <a:extLst>
              <a:ext uri="{FF2B5EF4-FFF2-40B4-BE49-F238E27FC236}">
                <a16:creationId xmlns:a16="http://schemas.microsoft.com/office/drawing/2014/main" id="{E8762058-F5B0-4AA8-B50C-8509251A20F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093656" y="2448328"/>
            <a:ext cx="469233" cy="469233"/>
          </a:xfrm>
          <a:prstGeom prst="rect">
            <a:avLst/>
          </a:prstGeom>
        </p:spPr>
      </p:pic>
      <p:pic>
        <p:nvPicPr>
          <p:cNvPr id="14" name="Graphic 13" descr="Male">
            <a:extLst>
              <a:ext uri="{FF2B5EF4-FFF2-40B4-BE49-F238E27FC236}">
                <a16:creationId xmlns:a16="http://schemas.microsoft.com/office/drawing/2014/main" id="{745AE89C-F7C2-4B30-B7AD-584FB83FBD7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871529" y="2401406"/>
            <a:ext cx="516155" cy="516155"/>
          </a:xfrm>
          <a:prstGeom prst="rect">
            <a:avLst/>
          </a:prstGeom>
        </p:spPr>
      </p:pic>
      <p:pic>
        <p:nvPicPr>
          <p:cNvPr id="15" name="Graphic 14" descr="Female">
            <a:extLst>
              <a:ext uri="{FF2B5EF4-FFF2-40B4-BE49-F238E27FC236}">
                <a16:creationId xmlns:a16="http://schemas.microsoft.com/office/drawing/2014/main" id="{A5098E6E-6936-4536-B7DA-456E159FFDD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57142" y="2448328"/>
            <a:ext cx="469233" cy="469233"/>
          </a:xfrm>
          <a:prstGeom prst="rect">
            <a:avLst/>
          </a:prstGeom>
        </p:spPr>
      </p:pic>
      <p:pic>
        <p:nvPicPr>
          <p:cNvPr id="16" name="Graphic 15" descr="Male">
            <a:extLst>
              <a:ext uri="{FF2B5EF4-FFF2-40B4-BE49-F238E27FC236}">
                <a16:creationId xmlns:a16="http://schemas.microsoft.com/office/drawing/2014/main" id="{F10205B4-56A5-4AD9-BA6E-93215584D80D}"/>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635015" y="2401406"/>
            <a:ext cx="516155" cy="516155"/>
          </a:xfrm>
          <a:prstGeom prst="rect">
            <a:avLst/>
          </a:prstGeom>
        </p:spPr>
      </p:pic>
      <p:pic>
        <p:nvPicPr>
          <p:cNvPr id="17" name="Graphic 16" descr="Female">
            <a:extLst>
              <a:ext uri="{FF2B5EF4-FFF2-40B4-BE49-F238E27FC236}">
                <a16:creationId xmlns:a16="http://schemas.microsoft.com/office/drawing/2014/main" id="{7E0377D9-B703-4998-8441-A74B7EFFD2E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20628" y="2448328"/>
            <a:ext cx="469233" cy="469233"/>
          </a:xfrm>
          <a:prstGeom prst="rect">
            <a:avLst/>
          </a:prstGeom>
        </p:spPr>
      </p:pic>
      <p:pic>
        <p:nvPicPr>
          <p:cNvPr id="18" name="Graphic 17" descr="Male">
            <a:extLst>
              <a:ext uri="{FF2B5EF4-FFF2-40B4-BE49-F238E27FC236}">
                <a16:creationId xmlns:a16="http://schemas.microsoft.com/office/drawing/2014/main" id="{EFDBD518-A553-4684-85AE-15A2419ADFF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398501" y="2401406"/>
            <a:ext cx="516155" cy="516155"/>
          </a:xfrm>
          <a:prstGeom prst="rect">
            <a:avLst/>
          </a:prstGeom>
        </p:spPr>
      </p:pic>
      <p:pic>
        <p:nvPicPr>
          <p:cNvPr id="19" name="Graphic 18" descr="Female">
            <a:extLst>
              <a:ext uri="{FF2B5EF4-FFF2-40B4-BE49-F238E27FC236}">
                <a16:creationId xmlns:a16="http://schemas.microsoft.com/office/drawing/2014/main" id="{360DC32C-7069-46F8-A378-02A664E1767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468340" y="2448328"/>
            <a:ext cx="469233" cy="469233"/>
          </a:xfrm>
          <a:prstGeom prst="rect">
            <a:avLst/>
          </a:prstGeom>
        </p:spPr>
      </p:pic>
      <p:pic>
        <p:nvPicPr>
          <p:cNvPr id="20" name="Graphic 19" descr="Male">
            <a:extLst>
              <a:ext uri="{FF2B5EF4-FFF2-40B4-BE49-F238E27FC236}">
                <a16:creationId xmlns:a16="http://schemas.microsoft.com/office/drawing/2014/main" id="{4E321A56-8D6C-49A7-BE42-BDE51AF806C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246213" y="2401406"/>
            <a:ext cx="516155" cy="516155"/>
          </a:xfrm>
          <a:prstGeom prst="rect">
            <a:avLst/>
          </a:prstGeom>
        </p:spPr>
      </p:pic>
      <p:pic>
        <p:nvPicPr>
          <p:cNvPr id="23" name="Graphic 22" descr="Female">
            <a:extLst>
              <a:ext uri="{FF2B5EF4-FFF2-40B4-BE49-F238E27FC236}">
                <a16:creationId xmlns:a16="http://schemas.microsoft.com/office/drawing/2014/main" id="{B1D3FB71-5234-4B57-8FCF-823EC2292B0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191201" y="2448328"/>
            <a:ext cx="469233" cy="469233"/>
          </a:xfrm>
          <a:prstGeom prst="rect">
            <a:avLst/>
          </a:prstGeom>
        </p:spPr>
      </p:pic>
      <p:pic>
        <p:nvPicPr>
          <p:cNvPr id="24" name="Graphic 23" descr="Male">
            <a:extLst>
              <a:ext uri="{FF2B5EF4-FFF2-40B4-BE49-F238E27FC236}">
                <a16:creationId xmlns:a16="http://schemas.microsoft.com/office/drawing/2014/main" id="{72AC1ED0-11EC-45C1-9989-7CECC18C30ED}"/>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045276" y="2401406"/>
            <a:ext cx="516155" cy="516155"/>
          </a:xfrm>
          <a:prstGeom prst="rect">
            <a:avLst/>
          </a:prstGeom>
        </p:spPr>
      </p:pic>
      <p:sp>
        <p:nvSpPr>
          <p:cNvPr id="25" name="Rectangle: Rounded Corners 24">
            <a:extLst>
              <a:ext uri="{FF2B5EF4-FFF2-40B4-BE49-F238E27FC236}">
                <a16:creationId xmlns:a16="http://schemas.microsoft.com/office/drawing/2014/main" id="{43862283-F2FC-4121-BDED-6068F1ACA729}"/>
              </a:ext>
            </a:extLst>
          </p:cNvPr>
          <p:cNvSpPr/>
          <p:nvPr/>
        </p:nvSpPr>
        <p:spPr>
          <a:xfrm>
            <a:off x="357628" y="1808308"/>
            <a:ext cx="2153302" cy="863965"/>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rPr>
              <a:t>What do you know already?</a:t>
            </a:r>
          </a:p>
        </p:txBody>
      </p:sp>
    </p:spTree>
    <p:extLst>
      <p:ext uri="{BB962C8B-B14F-4D97-AF65-F5344CB8AC3E}">
        <p14:creationId xmlns:p14="http://schemas.microsoft.com/office/powerpoint/2010/main" val="1709047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20D76C9-09D5-4FE4-8FFF-53995D1F268C}"/>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8" name="Title 1">
            <a:extLst>
              <a:ext uri="{FF2B5EF4-FFF2-40B4-BE49-F238E27FC236}">
                <a16:creationId xmlns:a16="http://schemas.microsoft.com/office/drawing/2014/main" id="{B25DC87C-08F3-4FA5-B721-B06099B1E46C}"/>
              </a:ext>
            </a:extLst>
          </p:cNvPr>
          <p:cNvSpPr txBox="1">
            <a:spLocks/>
          </p:cNvSpPr>
          <p:nvPr/>
        </p:nvSpPr>
        <p:spPr>
          <a:xfrm>
            <a:off x="2779705"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in SRJS Project Communities</a:t>
            </a:r>
          </a:p>
        </p:txBody>
      </p:sp>
      <p:graphicFrame>
        <p:nvGraphicFramePr>
          <p:cNvPr id="2" name="Table 1">
            <a:extLst>
              <a:ext uri="{FF2B5EF4-FFF2-40B4-BE49-F238E27FC236}">
                <a16:creationId xmlns:a16="http://schemas.microsoft.com/office/drawing/2014/main" id="{77AE81F8-3117-421C-90AB-D210AC745B94}"/>
              </a:ext>
            </a:extLst>
          </p:cNvPr>
          <p:cNvGraphicFramePr>
            <a:graphicFrameLocks noGrp="1"/>
          </p:cNvGraphicFramePr>
          <p:nvPr/>
        </p:nvGraphicFramePr>
        <p:xfrm>
          <a:off x="1062953" y="1756110"/>
          <a:ext cx="10830611" cy="5085735"/>
        </p:xfrm>
        <a:graphic>
          <a:graphicData uri="http://schemas.openxmlformats.org/drawingml/2006/table">
            <a:tbl>
              <a:tblPr firstRow="1" bandRow="1">
                <a:tableStyleId>{5C22544A-7EE6-4342-B048-85BDC9FD1C3A}</a:tableStyleId>
              </a:tblPr>
              <a:tblGrid>
                <a:gridCol w="1756791">
                  <a:extLst>
                    <a:ext uri="{9D8B030D-6E8A-4147-A177-3AD203B41FA5}">
                      <a16:colId xmlns:a16="http://schemas.microsoft.com/office/drawing/2014/main" val="2960807062"/>
                    </a:ext>
                  </a:extLst>
                </a:gridCol>
                <a:gridCol w="907382">
                  <a:extLst>
                    <a:ext uri="{9D8B030D-6E8A-4147-A177-3AD203B41FA5}">
                      <a16:colId xmlns:a16="http://schemas.microsoft.com/office/drawing/2014/main" val="4159968437"/>
                    </a:ext>
                  </a:extLst>
                </a:gridCol>
                <a:gridCol w="907382">
                  <a:extLst>
                    <a:ext uri="{9D8B030D-6E8A-4147-A177-3AD203B41FA5}">
                      <a16:colId xmlns:a16="http://schemas.microsoft.com/office/drawing/2014/main" val="4086633001"/>
                    </a:ext>
                  </a:extLst>
                </a:gridCol>
                <a:gridCol w="907382">
                  <a:extLst>
                    <a:ext uri="{9D8B030D-6E8A-4147-A177-3AD203B41FA5}">
                      <a16:colId xmlns:a16="http://schemas.microsoft.com/office/drawing/2014/main" val="3042680607"/>
                    </a:ext>
                  </a:extLst>
                </a:gridCol>
                <a:gridCol w="907382">
                  <a:extLst>
                    <a:ext uri="{9D8B030D-6E8A-4147-A177-3AD203B41FA5}">
                      <a16:colId xmlns:a16="http://schemas.microsoft.com/office/drawing/2014/main" val="223417716"/>
                    </a:ext>
                  </a:extLst>
                </a:gridCol>
                <a:gridCol w="907382">
                  <a:extLst>
                    <a:ext uri="{9D8B030D-6E8A-4147-A177-3AD203B41FA5}">
                      <a16:colId xmlns:a16="http://schemas.microsoft.com/office/drawing/2014/main" val="3476088956"/>
                    </a:ext>
                  </a:extLst>
                </a:gridCol>
                <a:gridCol w="907382">
                  <a:extLst>
                    <a:ext uri="{9D8B030D-6E8A-4147-A177-3AD203B41FA5}">
                      <a16:colId xmlns:a16="http://schemas.microsoft.com/office/drawing/2014/main" val="1192767246"/>
                    </a:ext>
                  </a:extLst>
                </a:gridCol>
                <a:gridCol w="907382">
                  <a:extLst>
                    <a:ext uri="{9D8B030D-6E8A-4147-A177-3AD203B41FA5}">
                      <a16:colId xmlns:a16="http://schemas.microsoft.com/office/drawing/2014/main" val="4042565053"/>
                    </a:ext>
                  </a:extLst>
                </a:gridCol>
                <a:gridCol w="907382">
                  <a:extLst>
                    <a:ext uri="{9D8B030D-6E8A-4147-A177-3AD203B41FA5}">
                      <a16:colId xmlns:a16="http://schemas.microsoft.com/office/drawing/2014/main" val="2647076858"/>
                    </a:ext>
                  </a:extLst>
                </a:gridCol>
                <a:gridCol w="907382">
                  <a:extLst>
                    <a:ext uri="{9D8B030D-6E8A-4147-A177-3AD203B41FA5}">
                      <a16:colId xmlns:a16="http://schemas.microsoft.com/office/drawing/2014/main" val="3133789271"/>
                    </a:ext>
                  </a:extLst>
                </a:gridCol>
                <a:gridCol w="907382">
                  <a:extLst>
                    <a:ext uri="{9D8B030D-6E8A-4147-A177-3AD203B41FA5}">
                      <a16:colId xmlns:a16="http://schemas.microsoft.com/office/drawing/2014/main" val="1003588400"/>
                    </a:ext>
                  </a:extLst>
                </a:gridCol>
              </a:tblGrid>
              <a:tr h="537005">
                <a:tc>
                  <a:txBody>
                    <a:bodyPr/>
                    <a:lstStyle/>
                    <a:p>
                      <a:endParaRPr lang="en-US"/>
                    </a:p>
                  </a:txBody>
                  <a:tcPr>
                    <a:lnR w="57150" cap="flat" cmpd="sng" algn="ctr">
                      <a:solidFill>
                        <a:schemeClr val="bg1"/>
                      </a:solidFill>
                      <a:prstDash val="solid"/>
                      <a:round/>
                      <a:headEnd type="none" w="med" len="med"/>
                      <a:tailEnd type="none" w="med" len="med"/>
                    </a:lnR>
                    <a:solidFill>
                      <a:schemeClr val="bg1"/>
                    </a:solidFill>
                  </a:tcPr>
                </a:tc>
                <a:tc gridSpan="2">
                  <a:txBody>
                    <a:bodyPr/>
                    <a:lstStyle/>
                    <a:p>
                      <a:r>
                        <a:rPr lang="en-US"/>
                        <a:t>Extracting</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92D050"/>
                    </a:solidFill>
                  </a:tcPr>
                </a:tc>
                <a:tc hMerge="1">
                  <a:txBody>
                    <a:bodyPr/>
                    <a:lstStyle/>
                    <a:p>
                      <a:endParaRPr lang="en-US"/>
                    </a:p>
                  </a:txBody>
                  <a:tcPr/>
                </a:tc>
                <a:tc gridSpan="2">
                  <a:txBody>
                    <a:bodyPr/>
                    <a:lstStyle/>
                    <a:p>
                      <a:r>
                        <a:rPr lang="en-US"/>
                        <a:t>Processing</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n-US"/>
                    </a:p>
                  </a:txBody>
                  <a:tcPr/>
                </a:tc>
                <a:tc gridSpan="2">
                  <a:txBody>
                    <a:bodyPr/>
                    <a:lstStyle/>
                    <a:p>
                      <a:r>
                        <a:rPr lang="en-US"/>
                        <a:t>Using</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92D050"/>
                    </a:solidFill>
                  </a:tcPr>
                </a:tc>
                <a:tc hMerge="1">
                  <a:txBody>
                    <a:bodyPr/>
                    <a:lstStyle/>
                    <a:p>
                      <a:endParaRPr lang="en-US"/>
                    </a:p>
                  </a:txBody>
                  <a:tcPr/>
                </a:tc>
                <a:tc gridSpan="2">
                  <a:txBody>
                    <a:bodyPr/>
                    <a:lstStyle/>
                    <a:p>
                      <a:r>
                        <a:rPr lang="en-US"/>
                        <a:t>Selling</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92D050"/>
                    </a:solidFill>
                  </a:tcPr>
                </a:tc>
                <a:tc hMerge="1">
                  <a:txBody>
                    <a:bodyPr/>
                    <a:lstStyle/>
                    <a:p>
                      <a:endParaRPr lang="en-US"/>
                    </a:p>
                  </a:txBody>
                  <a:tcPr/>
                </a:tc>
                <a:tc gridSpan="2">
                  <a:txBody>
                    <a:bodyPr/>
                    <a:lstStyle/>
                    <a:p>
                      <a:r>
                        <a:rPr lang="en-US"/>
                        <a:t>Making Decisions</a:t>
                      </a:r>
                    </a:p>
                  </a:txBody>
                  <a:tcPr>
                    <a:lnL w="57150" cap="flat" cmpd="sng" algn="ctr">
                      <a:solidFill>
                        <a:schemeClr val="bg1"/>
                      </a:solidFill>
                      <a:prstDash val="solid"/>
                      <a:round/>
                      <a:headEnd type="none" w="med" len="med"/>
                      <a:tailEnd type="none" w="med" len="med"/>
                    </a:lnL>
                    <a:solidFill>
                      <a:srgbClr val="92D050"/>
                    </a:solidFill>
                  </a:tcPr>
                </a:tc>
                <a:tc hMerge="1">
                  <a:txBody>
                    <a:bodyPr/>
                    <a:lstStyle/>
                    <a:p>
                      <a:endParaRPr lang="en-US"/>
                    </a:p>
                  </a:txBody>
                  <a:tcPr/>
                </a:tc>
                <a:extLst>
                  <a:ext uri="{0D108BD9-81ED-4DB2-BD59-A6C34878D82A}">
                    <a16:rowId xmlns:a16="http://schemas.microsoft.com/office/drawing/2014/main" val="1573533433"/>
                  </a:ext>
                </a:extLst>
              </a:tr>
              <a:tr h="537005">
                <a:tc>
                  <a:txBody>
                    <a:bodyPr/>
                    <a:lstStyle/>
                    <a:p>
                      <a:endParaRPr lang="en-US"/>
                    </a:p>
                  </a:txBody>
                  <a:tcPr>
                    <a:lnR w="57150" cap="flat" cmpd="sng" algn="ctr">
                      <a:solidFill>
                        <a:schemeClr val="bg1"/>
                      </a:solidFill>
                      <a:prstDash val="solid"/>
                      <a:round/>
                      <a:headEnd type="none" w="med" len="med"/>
                      <a:tailEnd type="none" w="med" len="med"/>
                    </a:lnR>
                    <a:solidFill>
                      <a:schemeClr val="bg1"/>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4">
                        <a:lumMod val="20000"/>
                        <a:lumOff val="8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4">
                        <a:lumMod val="20000"/>
                        <a:lumOff val="80000"/>
                      </a:schemeClr>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4">
                        <a:lumMod val="20000"/>
                        <a:lumOff val="8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4">
                        <a:lumMod val="20000"/>
                        <a:lumOff val="8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4">
                        <a:lumMod val="20000"/>
                        <a:lumOff val="8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4">
                        <a:lumMod val="20000"/>
                        <a:lumOff val="8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4">
                        <a:lumMod val="20000"/>
                        <a:lumOff val="80000"/>
                      </a:schemeClr>
                    </a:solidFill>
                  </a:tcPr>
                </a:tc>
                <a:tc>
                  <a:txBody>
                    <a:bodyPr/>
                    <a:lstStyle/>
                    <a:p>
                      <a:endParaRPr lang="en-US"/>
                    </a:p>
                  </a:txBody>
                  <a:tcPr>
                    <a:solidFill>
                      <a:schemeClr val="accent4">
                        <a:lumMod val="20000"/>
                        <a:lumOff val="80000"/>
                      </a:schemeClr>
                    </a:solidFill>
                  </a:tcPr>
                </a:tc>
                <a:extLst>
                  <a:ext uri="{0D108BD9-81ED-4DB2-BD59-A6C34878D82A}">
                    <a16:rowId xmlns:a16="http://schemas.microsoft.com/office/drawing/2014/main" val="2240252970"/>
                  </a:ext>
                </a:extLst>
              </a:tr>
              <a:tr h="537005">
                <a:tc>
                  <a:txBody>
                    <a:bodyPr/>
                    <a:lstStyle/>
                    <a:p>
                      <a:r>
                        <a:rPr lang="en-US" b="1">
                          <a:solidFill>
                            <a:schemeClr val="bg1"/>
                          </a:solidFill>
                        </a:rPr>
                        <a:t>Activities, roles, responsibilities</a:t>
                      </a:r>
                    </a:p>
                  </a:txBody>
                  <a:tcPr>
                    <a:lnR w="57150" cap="flat" cmpd="sng" algn="ctr">
                      <a:solidFill>
                        <a:schemeClr val="bg1"/>
                      </a:solidFill>
                      <a:prstDash val="solid"/>
                      <a:round/>
                      <a:headEnd type="none" w="med" len="med"/>
                      <a:tailEnd type="none" w="med" len="med"/>
                    </a:lnR>
                    <a:solidFill>
                      <a:srgbClr val="2E75B6"/>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BCD6E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BCD6EE"/>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CD6EE"/>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BCD6E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BCD6E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BCD6E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BCD6E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BCD6E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BCD6EE"/>
                    </a:solidFill>
                  </a:tcPr>
                </a:tc>
                <a:tc>
                  <a:txBody>
                    <a:bodyPr/>
                    <a:lstStyle/>
                    <a:p>
                      <a:endParaRPr lang="en-US"/>
                    </a:p>
                  </a:txBody>
                  <a:tcPr>
                    <a:solidFill>
                      <a:srgbClr val="BCD6EE"/>
                    </a:solidFill>
                  </a:tcPr>
                </a:tc>
                <a:extLst>
                  <a:ext uri="{0D108BD9-81ED-4DB2-BD59-A6C34878D82A}">
                    <a16:rowId xmlns:a16="http://schemas.microsoft.com/office/drawing/2014/main" val="2070842644"/>
                  </a:ext>
                </a:extLst>
              </a:tr>
              <a:tr h="537005">
                <a:tc>
                  <a:txBody>
                    <a:bodyPr/>
                    <a:lstStyle/>
                    <a:p>
                      <a:r>
                        <a:rPr lang="en-US" b="1">
                          <a:solidFill>
                            <a:schemeClr val="bg1"/>
                          </a:solidFill>
                        </a:rPr>
                        <a:t>Access, rights, capacity</a:t>
                      </a:r>
                    </a:p>
                  </a:txBody>
                  <a:tcPr>
                    <a:lnR w="57150" cap="flat" cmpd="sng" algn="ctr">
                      <a:solidFill>
                        <a:schemeClr val="bg1"/>
                      </a:solidFill>
                      <a:prstDash val="solid"/>
                      <a:round/>
                      <a:headEnd type="none" w="med" len="med"/>
                      <a:tailEnd type="none" w="med" len="med"/>
                    </a:lnR>
                    <a:solidFill>
                      <a:srgbClr val="00B0F0"/>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8FE2FF"/>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8FE2FF"/>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FE2FF"/>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8FE2FF"/>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8FE2FF"/>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8FE2FF"/>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8FE2FF"/>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8FE2FF"/>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8FE2FF"/>
                    </a:solidFill>
                  </a:tcPr>
                </a:tc>
                <a:tc>
                  <a:txBody>
                    <a:bodyPr/>
                    <a:lstStyle/>
                    <a:p>
                      <a:endParaRPr lang="en-US"/>
                    </a:p>
                  </a:txBody>
                  <a:tcPr>
                    <a:solidFill>
                      <a:srgbClr val="8FE2FF"/>
                    </a:solidFill>
                  </a:tcPr>
                </a:tc>
                <a:extLst>
                  <a:ext uri="{0D108BD9-81ED-4DB2-BD59-A6C34878D82A}">
                    <a16:rowId xmlns:a16="http://schemas.microsoft.com/office/drawing/2014/main" val="2066392724"/>
                  </a:ext>
                </a:extLst>
              </a:tr>
              <a:tr h="537005">
                <a:tc>
                  <a:txBody>
                    <a:bodyPr/>
                    <a:lstStyle/>
                    <a:p>
                      <a:r>
                        <a:rPr lang="en-US" b="1">
                          <a:solidFill>
                            <a:schemeClr val="bg1"/>
                          </a:solidFill>
                        </a:rPr>
                        <a:t>Knowledge, benefits</a:t>
                      </a:r>
                    </a:p>
                  </a:txBody>
                  <a:tcPr>
                    <a:lnR w="57150" cap="flat" cmpd="sng" algn="ctr">
                      <a:solidFill>
                        <a:schemeClr val="bg1"/>
                      </a:solidFill>
                      <a:prstDash val="solid"/>
                      <a:round/>
                      <a:headEnd type="none" w="med" len="med"/>
                      <a:tailEnd type="none" w="med" len="med"/>
                    </a:lnR>
                    <a:solidFill>
                      <a:srgbClr val="00D1CC"/>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C1FFF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C1FFFE"/>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1FFFE"/>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C1FFF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C1FFF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C1FFF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C1FFFE"/>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C1FFFE"/>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C1FFFE"/>
                    </a:solidFill>
                  </a:tcPr>
                </a:tc>
                <a:tc>
                  <a:txBody>
                    <a:bodyPr/>
                    <a:lstStyle/>
                    <a:p>
                      <a:endParaRPr lang="en-US"/>
                    </a:p>
                  </a:txBody>
                  <a:tcPr>
                    <a:solidFill>
                      <a:srgbClr val="C1FFFE"/>
                    </a:solidFill>
                  </a:tcPr>
                </a:tc>
                <a:extLst>
                  <a:ext uri="{0D108BD9-81ED-4DB2-BD59-A6C34878D82A}">
                    <a16:rowId xmlns:a16="http://schemas.microsoft.com/office/drawing/2014/main" val="3091818050"/>
                  </a:ext>
                </a:extLst>
              </a:tr>
              <a:tr h="537005">
                <a:tc>
                  <a:txBody>
                    <a:bodyPr/>
                    <a:lstStyle/>
                    <a:p>
                      <a:r>
                        <a:rPr lang="en-US" b="1">
                          <a:solidFill>
                            <a:schemeClr val="bg1"/>
                          </a:solidFill>
                        </a:rPr>
                        <a:t>Pressures, Dependence, Vulnerability</a:t>
                      </a:r>
                    </a:p>
                  </a:txBody>
                  <a:tcPr>
                    <a:lnR w="57150" cap="flat" cmpd="sng" algn="ctr">
                      <a:solidFill>
                        <a:schemeClr val="bg1"/>
                      </a:solidFill>
                      <a:prstDash val="solid"/>
                      <a:round/>
                      <a:headEnd type="none" w="med" len="med"/>
                      <a:tailEnd type="none" w="med" len="med"/>
                    </a:lnR>
                    <a:solidFill>
                      <a:srgbClr val="C55A11"/>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2">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2">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2">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2">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2">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2">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2">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2">
                        <a:lumMod val="40000"/>
                        <a:lumOff val="60000"/>
                      </a:schemeClr>
                    </a:solidFill>
                  </a:tcPr>
                </a:tc>
                <a:tc>
                  <a:txBody>
                    <a:bodyPr/>
                    <a:lstStyle/>
                    <a:p>
                      <a:endParaRPr lang="en-US"/>
                    </a:p>
                  </a:txBody>
                  <a:tcPr>
                    <a:solidFill>
                      <a:schemeClr val="accent2">
                        <a:lumMod val="40000"/>
                        <a:lumOff val="60000"/>
                      </a:schemeClr>
                    </a:solidFill>
                  </a:tcPr>
                </a:tc>
                <a:extLst>
                  <a:ext uri="{0D108BD9-81ED-4DB2-BD59-A6C34878D82A}">
                    <a16:rowId xmlns:a16="http://schemas.microsoft.com/office/drawing/2014/main" val="2231183121"/>
                  </a:ext>
                </a:extLst>
              </a:tr>
              <a:tr h="537005">
                <a:tc>
                  <a:txBody>
                    <a:bodyPr/>
                    <a:lstStyle/>
                    <a:p>
                      <a:r>
                        <a:rPr lang="en-US" b="1">
                          <a:solidFill>
                            <a:schemeClr val="bg1"/>
                          </a:solidFill>
                        </a:rPr>
                        <a:t>BARRIERS</a:t>
                      </a:r>
                    </a:p>
                  </a:txBody>
                  <a:tcPr>
                    <a:lnR w="57150" cap="flat" cmpd="sng" algn="ctr">
                      <a:solidFill>
                        <a:schemeClr val="bg1"/>
                      </a:solidFill>
                      <a:prstDash val="solid"/>
                      <a:round/>
                      <a:headEnd type="none" w="med" len="med"/>
                      <a:tailEnd type="none" w="med" len="med"/>
                    </a:lnR>
                    <a:solidFill>
                      <a:srgbClr val="C00000"/>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FFA589"/>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FFA589"/>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A589"/>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rgbClr val="FFA589"/>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FFA589"/>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FFA589"/>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FFA589"/>
                    </a:solidFill>
                  </a:tcPr>
                </a:tc>
                <a:tc>
                  <a:txBody>
                    <a:bodyPr/>
                    <a:lstStyle/>
                    <a:p>
                      <a:endParaRPr lang="en-US"/>
                    </a:p>
                  </a:txBody>
                  <a:tcPr>
                    <a:lnR w="57150" cap="flat" cmpd="sng" algn="ctr">
                      <a:solidFill>
                        <a:schemeClr val="bg1"/>
                      </a:solidFill>
                      <a:prstDash val="solid"/>
                      <a:round/>
                      <a:headEnd type="none" w="med" len="med"/>
                      <a:tailEnd type="none" w="med" len="med"/>
                    </a:lnR>
                    <a:solidFill>
                      <a:srgbClr val="FFA589"/>
                    </a:solidFill>
                  </a:tcPr>
                </a:tc>
                <a:tc>
                  <a:txBody>
                    <a:bodyPr/>
                    <a:lstStyle/>
                    <a:p>
                      <a:endParaRPr lang="en-US"/>
                    </a:p>
                  </a:txBody>
                  <a:tcPr>
                    <a:lnL w="57150" cap="flat" cmpd="sng" algn="ctr">
                      <a:solidFill>
                        <a:schemeClr val="bg1"/>
                      </a:solidFill>
                      <a:prstDash val="solid"/>
                      <a:round/>
                      <a:headEnd type="none" w="med" len="med"/>
                      <a:tailEnd type="none" w="med" len="med"/>
                    </a:lnL>
                    <a:solidFill>
                      <a:srgbClr val="FFA589"/>
                    </a:solidFill>
                  </a:tcPr>
                </a:tc>
                <a:tc>
                  <a:txBody>
                    <a:bodyPr/>
                    <a:lstStyle/>
                    <a:p>
                      <a:endParaRPr lang="en-US"/>
                    </a:p>
                  </a:txBody>
                  <a:tcPr>
                    <a:solidFill>
                      <a:srgbClr val="FFA589"/>
                    </a:solidFill>
                  </a:tcPr>
                </a:tc>
                <a:extLst>
                  <a:ext uri="{0D108BD9-81ED-4DB2-BD59-A6C34878D82A}">
                    <a16:rowId xmlns:a16="http://schemas.microsoft.com/office/drawing/2014/main" val="3526634589"/>
                  </a:ext>
                </a:extLst>
              </a:tr>
              <a:tr h="537005">
                <a:tc>
                  <a:txBody>
                    <a:bodyPr/>
                    <a:lstStyle/>
                    <a:p>
                      <a:r>
                        <a:rPr lang="en-US" b="1">
                          <a:solidFill>
                            <a:schemeClr val="bg1"/>
                          </a:solidFill>
                        </a:rPr>
                        <a:t>OPPORTUNITIES</a:t>
                      </a:r>
                    </a:p>
                  </a:txBody>
                  <a:tcPr>
                    <a:lnR w="57150" cap="flat" cmpd="sng" algn="ctr">
                      <a:solidFill>
                        <a:schemeClr val="bg1"/>
                      </a:solidFill>
                      <a:prstDash val="solid"/>
                      <a:round/>
                      <a:headEnd type="none" w="med" len="med"/>
                      <a:tailEnd type="none" w="med" len="med"/>
                    </a:lnR>
                    <a:solidFill>
                      <a:srgbClr val="70AD47"/>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6">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6">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6">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6">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6">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6">
                        <a:lumMod val="40000"/>
                        <a:lumOff val="60000"/>
                      </a:schemeClr>
                    </a:solidFill>
                  </a:tcPr>
                </a:tc>
                <a:tc>
                  <a:txBody>
                    <a:bodyPr/>
                    <a:lstStyle/>
                    <a:p>
                      <a:endParaRPr lang="en-US"/>
                    </a:p>
                  </a:txBody>
                  <a:tcPr>
                    <a:lnR w="57150" cap="flat" cmpd="sng" algn="ctr">
                      <a:solidFill>
                        <a:schemeClr val="bg1"/>
                      </a:solidFill>
                      <a:prstDash val="solid"/>
                      <a:round/>
                      <a:headEnd type="none" w="med" len="med"/>
                      <a:tailEnd type="none" w="med" len="med"/>
                    </a:lnR>
                    <a:solidFill>
                      <a:schemeClr val="accent6">
                        <a:lumMod val="40000"/>
                        <a:lumOff val="60000"/>
                      </a:schemeClr>
                    </a:solidFill>
                  </a:tcPr>
                </a:tc>
                <a:tc>
                  <a:txBody>
                    <a:bodyPr/>
                    <a:lstStyle/>
                    <a:p>
                      <a:endParaRPr lang="en-US"/>
                    </a:p>
                  </a:txBody>
                  <a:tcPr>
                    <a:lnL w="57150" cap="flat" cmpd="sng" algn="ctr">
                      <a:solidFill>
                        <a:schemeClr val="bg1"/>
                      </a:solidFill>
                      <a:prstDash val="solid"/>
                      <a:round/>
                      <a:headEnd type="none" w="med" len="med"/>
                      <a:tailEnd type="none" w="med" len="med"/>
                    </a:lnL>
                    <a:solidFill>
                      <a:schemeClr val="accent6">
                        <a:lumMod val="40000"/>
                        <a:lumOff val="60000"/>
                      </a:schemeClr>
                    </a:solidFill>
                  </a:tcPr>
                </a:tc>
                <a:tc>
                  <a:txBody>
                    <a:bodyPr/>
                    <a:lstStyle/>
                    <a:p>
                      <a:endParaRPr lang="en-US"/>
                    </a:p>
                  </a:txBody>
                  <a:tcPr>
                    <a:solidFill>
                      <a:schemeClr val="accent6">
                        <a:lumMod val="40000"/>
                        <a:lumOff val="60000"/>
                      </a:schemeClr>
                    </a:solidFill>
                  </a:tcPr>
                </a:tc>
                <a:extLst>
                  <a:ext uri="{0D108BD9-81ED-4DB2-BD59-A6C34878D82A}">
                    <a16:rowId xmlns:a16="http://schemas.microsoft.com/office/drawing/2014/main" val="890614843"/>
                  </a:ext>
                </a:extLst>
              </a:tr>
            </a:tbl>
          </a:graphicData>
        </a:graphic>
      </p:graphicFrame>
      <p:pic>
        <p:nvPicPr>
          <p:cNvPr id="10" name="Graphic 9" descr="Female">
            <a:extLst>
              <a:ext uri="{FF2B5EF4-FFF2-40B4-BE49-F238E27FC236}">
                <a16:creationId xmlns:a16="http://schemas.microsoft.com/office/drawing/2014/main" id="{E8762058-F5B0-4AA8-B50C-8509251A20F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093656" y="2448328"/>
            <a:ext cx="469233" cy="469233"/>
          </a:xfrm>
          <a:prstGeom prst="rect">
            <a:avLst/>
          </a:prstGeom>
        </p:spPr>
      </p:pic>
      <p:pic>
        <p:nvPicPr>
          <p:cNvPr id="14" name="Graphic 13" descr="Male">
            <a:extLst>
              <a:ext uri="{FF2B5EF4-FFF2-40B4-BE49-F238E27FC236}">
                <a16:creationId xmlns:a16="http://schemas.microsoft.com/office/drawing/2014/main" id="{745AE89C-F7C2-4B30-B7AD-584FB83FBD7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871529" y="2401406"/>
            <a:ext cx="516155" cy="516155"/>
          </a:xfrm>
          <a:prstGeom prst="rect">
            <a:avLst/>
          </a:prstGeom>
        </p:spPr>
      </p:pic>
      <p:pic>
        <p:nvPicPr>
          <p:cNvPr id="15" name="Graphic 14" descr="Female">
            <a:extLst>
              <a:ext uri="{FF2B5EF4-FFF2-40B4-BE49-F238E27FC236}">
                <a16:creationId xmlns:a16="http://schemas.microsoft.com/office/drawing/2014/main" id="{A5098E6E-6936-4536-B7DA-456E159FFDD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57142" y="2448328"/>
            <a:ext cx="469233" cy="469233"/>
          </a:xfrm>
          <a:prstGeom prst="rect">
            <a:avLst/>
          </a:prstGeom>
        </p:spPr>
      </p:pic>
      <p:pic>
        <p:nvPicPr>
          <p:cNvPr id="16" name="Graphic 15" descr="Male">
            <a:extLst>
              <a:ext uri="{FF2B5EF4-FFF2-40B4-BE49-F238E27FC236}">
                <a16:creationId xmlns:a16="http://schemas.microsoft.com/office/drawing/2014/main" id="{F10205B4-56A5-4AD9-BA6E-93215584D80D}"/>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635015" y="2401406"/>
            <a:ext cx="516155" cy="516155"/>
          </a:xfrm>
          <a:prstGeom prst="rect">
            <a:avLst/>
          </a:prstGeom>
        </p:spPr>
      </p:pic>
      <p:pic>
        <p:nvPicPr>
          <p:cNvPr id="17" name="Graphic 16" descr="Female">
            <a:extLst>
              <a:ext uri="{FF2B5EF4-FFF2-40B4-BE49-F238E27FC236}">
                <a16:creationId xmlns:a16="http://schemas.microsoft.com/office/drawing/2014/main" id="{7E0377D9-B703-4998-8441-A74B7EFFD2E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20628" y="2448328"/>
            <a:ext cx="469233" cy="469233"/>
          </a:xfrm>
          <a:prstGeom prst="rect">
            <a:avLst/>
          </a:prstGeom>
        </p:spPr>
      </p:pic>
      <p:pic>
        <p:nvPicPr>
          <p:cNvPr id="18" name="Graphic 17" descr="Male">
            <a:extLst>
              <a:ext uri="{FF2B5EF4-FFF2-40B4-BE49-F238E27FC236}">
                <a16:creationId xmlns:a16="http://schemas.microsoft.com/office/drawing/2014/main" id="{EFDBD518-A553-4684-85AE-15A2419ADFF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398501" y="2401406"/>
            <a:ext cx="516155" cy="516155"/>
          </a:xfrm>
          <a:prstGeom prst="rect">
            <a:avLst/>
          </a:prstGeom>
        </p:spPr>
      </p:pic>
      <p:pic>
        <p:nvPicPr>
          <p:cNvPr id="19" name="Graphic 18" descr="Female">
            <a:extLst>
              <a:ext uri="{FF2B5EF4-FFF2-40B4-BE49-F238E27FC236}">
                <a16:creationId xmlns:a16="http://schemas.microsoft.com/office/drawing/2014/main" id="{360DC32C-7069-46F8-A378-02A664E1767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468340" y="2448328"/>
            <a:ext cx="469233" cy="469233"/>
          </a:xfrm>
          <a:prstGeom prst="rect">
            <a:avLst/>
          </a:prstGeom>
        </p:spPr>
      </p:pic>
      <p:pic>
        <p:nvPicPr>
          <p:cNvPr id="20" name="Graphic 19" descr="Male">
            <a:extLst>
              <a:ext uri="{FF2B5EF4-FFF2-40B4-BE49-F238E27FC236}">
                <a16:creationId xmlns:a16="http://schemas.microsoft.com/office/drawing/2014/main" id="{4E321A56-8D6C-49A7-BE42-BDE51AF806C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246213" y="2401406"/>
            <a:ext cx="516155" cy="516155"/>
          </a:xfrm>
          <a:prstGeom prst="rect">
            <a:avLst/>
          </a:prstGeom>
        </p:spPr>
      </p:pic>
      <p:pic>
        <p:nvPicPr>
          <p:cNvPr id="23" name="Graphic 22" descr="Female">
            <a:extLst>
              <a:ext uri="{FF2B5EF4-FFF2-40B4-BE49-F238E27FC236}">
                <a16:creationId xmlns:a16="http://schemas.microsoft.com/office/drawing/2014/main" id="{B1D3FB71-5234-4B57-8FCF-823EC2292B0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191201" y="2448328"/>
            <a:ext cx="469233" cy="469233"/>
          </a:xfrm>
          <a:prstGeom prst="rect">
            <a:avLst/>
          </a:prstGeom>
        </p:spPr>
      </p:pic>
      <p:pic>
        <p:nvPicPr>
          <p:cNvPr id="24" name="Graphic 23" descr="Male">
            <a:extLst>
              <a:ext uri="{FF2B5EF4-FFF2-40B4-BE49-F238E27FC236}">
                <a16:creationId xmlns:a16="http://schemas.microsoft.com/office/drawing/2014/main" id="{72AC1ED0-11EC-45C1-9989-7CECC18C30ED}"/>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045276" y="2401406"/>
            <a:ext cx="516155" cy="516155"/>
          </a:xfrm>
          <a:prstGeom prst="rect">
            <a:avLst/>
          </a:prstGeom>
        </p:spPr>
      </p:pic>
      <p:sp>
        <p:nvSpPr>
          <p:cNvPr id="25" name="Rectangle: Rounded Corners 24">
            <a:extLst>
              <a:ext uri="{FF2B5EF4-FFF2-40B4-BE49-F238E27FC236}">
                <a16:creationId xmlns:a16="http://schemas.microsoft.com/office/drawing/2014/main" id="{43862283-F2FC-4121-BDED-6068F1ACA729}"/>
              </a:ext>
            </a:extLst>
          </p:cNvPr>
          <p:cNvSpPr/>
          <p:nvPr/>
        </p:nvSpPr>
        <p:spPr>
          <a:xfrm>
            <a:off x="357628" y="1808308"/>
            <a:ext cx="2153302" cy="863965"/>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rPr>
              <a:t>What do you know already?</a:t>
            </a:r>
          </a:p>
        </p:txBody>
      </p:sp>
      <p:sp>
        <p:nvSpPr>
          <p:cNvPr id="21" name="Rectangle 20">
            <a:extLst>
              <a:ext uri="{FF2B5EF4-FFF2-40B4-BE49-F238E27FC236}">
                <a16:creationId xmlns:a16="http://schemas.microsoft.com/office/drawing/2014/main" id="{888C10D9-C2AC-4C3C-89A4-59BA4BA7524A}"/>
              </a:ext>
            </a:extLst>
          </p:cNvPr>
          <p:cNvSpPr/>
          <p:nvPr/>
        </p:nvSpPr>
        <p:spPr>
          <a:xfrm>
            <a:off x="325695" y="2509027"/>
            <a:ext cx="5351205" cy="430887"/>
          </a:xfrm>
          <a:prstGeom prst="rect">
            <a:avLst/>
          </a:prstGeom>
          <a:solidFill>
            <a:schemeClr val="accent2"/>
          </a:solidFill>
        </p:spPr>
        <p:txBody>
          <a:bodyPr wrap="square">
            <a:spAutoFit/>
          </a:bodyPr>
          <a:lstStyle/>
          <a:p>
            <a:r>
              <a:rPr lang="en-US" sz="2200" b="1"/>
              <a:t>Complete this based on what you know now</a:t>
            </a:r>
          </a:p>
        </p:txBody>
      </p:sp>
    </p:spTree>
    <p:extLst>
      <p:ext uri="{BB962C8B-B14F-4D97-AF65-F5344CB8AC3E}">
        <p14:creationId xmlns:p14="http://schemas.microsoft.com/office/powerpoint/2010/main" val="1579977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20D76C9-09D5-4FE4-8FFF-53995D1F268C}"/>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8" name="Title 1">
            <a:extLst>
              <a:ext uri="{FF2B5EF4-FFF2-40B4-BE49-F238E27FC236}">
                <a16:creationId xmlns:a16="http://schemas.microsoft.com/office/drawing/2014/main" id="{B25DC87C-08F3-4FA5-B721-B06099B1E46C}"/>
              </a:ext>
            </a:extLst>
          </p:cNvPr>
          <p:cNvSpPr txBox="1">
            <a:spLocks/>
          </p:cNvSpPr>
          <p:nvPr/>
        </p:nvSpPr>
        <p:spPr>
          <a:xfrm>
            <a:off x="2779705"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in SRJS Project Communities</a:t>
            </a:r>
          </a:p>
        </p:txBody>
      </p:sp>
      <p:pic>
        <p:nvPicPr>
          <p:cNvPr id="2" name="Picture 1">
            <a:extLst>
              <a:ext uri="{FF2B5EF4-FFF2-40B4-BE49-F238E27FC236}">
                <a16:creationId xmlns:a16="http://schemas.microsoft.com/office/drawing/2014/main" id="{4DD6176D-B7A6-4D5D-8D29-394382A7B8BF}"/>
              </a:ext>
            </a:extLst>
          </p:cNvPr>
          <p:cNvPicPr>
            <a:picLocks noChangeAspect="1"/>
          </p:cNvPicPr>
          <p:nvPr/>
        </p:nvPicPr>
        <p:blipFill>
          <a:blip r:embed="rId3"/>
          <a:stretch>
            <a:fillRect/>
          </a:stretch>
        </p:blipFill>
        <p:spPr>
          <a:xfrm>
            <a:off x="4025125" y="2717776"/>
            <a:ext cx="8166875" cy="3875029"/>
          </a:xfrm>
          <a:prstGeom prst="rect">
            <a:avLst/>
          </a:prstGeom>
        </p:spPr>
      </p:pic>
      <p:sp>
        <p:nvSpPr>
          <p:cNvPr id="10" name="Rectangle: Rounded Corners 9">
            <a:extLst>
              <a:ext uri="{FF2B5EF4-FFF2-40B4-BE49-F238E27FC236}">
                <a16:creationId xmlns:a16="http://schemas.microsoft.com/office/drawing/2014/main" id="{6A572EE4-9157-4979-A8F0-8EAE52A0D7B9}"/>
              </a:ext>
            </a:extLst>
          </p:cNvPr>
          <p:cNvSpPr/>
          <p:nvPr/>
        </p:nvSpPr>
        <p:spPr>
          <a:xfrm>
            <a:off x="318765" y="2250962"/>
            <a:ext cx="3814707" cy="863965"/>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rPr>
              <a:t>What are priority issues/questions?</a:t>
            </a:r>
          </a:p>
          <a:p>
            <a:pPr algn="ctr"/>
            <a:r>
              <a:rPr lang="en-US" sz="2000" b="1">
                <a:solidFill>
                  <a:schemeClr val="bg1"/>
                </a:solidFill>
              </a:rPr>
              <a:t>What is missing??</a:t>
            </a:r>
          </a:p>
        </p:txBody>
      </p:sp>
      <p:sp>
        <p:nvSpPr>
          <p:cNvPr id="3" name="Freeform: Shape 2">
            <a:extLst>
              <a:ext uri="{FF2B5EF4-FFF2-40B4-BE49-F238E27FC236}">
                <a16:creationId xmlns:a16="http://schemas.microsoft.com/office/drawing/2014/main" id="{88A30262-1343-41A1-B1F5-E5C44FBE67B6}"/>
              </a:ext>
            </a:extLst>
          </p:cNvPr>
          <p:cNvSpPr/>
          <p:nvPr/>
        </p:nvSpPr>
        <p:spPr>
          <a:xfrm>
            <a:off x="4082143" y="2605859"/>
            <a:ext cx="4615543" cy="2227398"/>
          </a:xfrm>
          <a:custGeom>
            <a:avLst/>
            <a:gdLst>
              <a:gd name="connsiteX0" fmla="*/ 4615543 w 4615543"/>
              <a:gd name="connsiteY0" fmla="*/ 2227398 h 2227398"/>
              <a:gd name="connsiteX1" fmla="*/ 3581400 w 4615543"/>
              <a:gd name="connsiteY1" fmla="*/ 344170 h 2227398"/>
              <a:gd name="connsiteX2" fmla="*/ 0 w 4615543"/>
              <a:gd name="connsiteY2" fmla="*/ 6712 h 2227398"/>
            </a:gdLst>
            <a:ahLst/>
            <a:cxnLst>
              <a:cxn ang="0">
                <a:pos x="connsiteX0" y="connsiteY0"/>
              </a:cxn>
              <a:cxn ang="0">
                <a:pos x="connsiteX1" y="connsiteY1"/>
              </a:cxn>
              <a:cxn ang="0">
                <a:pos x="connsiteX2" y="connsiteY2"/>
              </a:cxn>
            </a:cxnLst>
            <a:rect l="l" t="t" r="r" b="b"/>
            <a:pathLst>
              <a:path w="4615543" h="2227398">
                <a:moveTo>
                  <a:pt x="4615543" y="2227398"/>
                </a:moveTo>
                <a:cubicBezTo>
                  <a:pt x="4483100" y="1470841"/>
                  <a:pt x="4350657" y="714284"/>
                  <a:pt x="3581400" y="344170"/>
                </a:cubicBezTo>
                <a:cubicBezTo>
                  <a:pt x="2812143" y="-25944"/>
                  <a:pt x="1406071" y="-9616"/>
                  <a:pt x="0" y="6712"/>
                </a:cubicBezTo>
              </a:path>
            </a:pathLst>
          </a:custGeom>
          <a:noFill/>
          <a:ln w="7620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091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20D76C9-09D5-4FE4-8FFF-53995D1F268C}"/>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8" name="Title 1">
            <a:extLst>
              <a:ext uri="{FF2B5EF4-FFF2-40B4-BE49-F238E27FC236}">
                <a16:creationId xmlns:a16="http://schemas.microsoft.com/office/drawing/2014/main" id="{B25DC87C-08F3-4FA5-B721-B06099B1E46C}"/>
              </a:ext>
            </a:extLst>
          </p:cNvPr>
          <p:cNvSpPr txBox="1">
            <a:spLocks/>
          </p:cNvSpPr>
          <p:nvPr/>
        </p:nvSpPr>
        <p:spPr>
          <a:xfrm>
            <a:off x="2779705"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in SRJS Project Communities</a:t>
            </a:r>
          </a:p>
        </p:txBody>
      </p:sp>
      <p:sp>
        <p:nvSpPr>
          <p:cNvPr id="11" name="Rectangle: Rounded Corners 10">
            <a:extLst>
              <a:ext uri="{FF2B5EF4-FFF2-40B4-BE49-F238E27FC236}">
                <a16:creationId xmlns:a16="http://schemas.microsoft.com/office/drawing/2014/main" id="{5CEB6002-E592-4E8F-BF52-E5CFE3900322}"/>
              </a:ext>
            </a:extLst>
          </p:cNvPr>
          <p:cNvSpPr/>
          <p:nvPr/>
        </p:nvSpPr>
        <p:spPr>
          <a:xfrm>
            <a:off x="318765" y="4146688"/>
            <a:ext cx="3814707" cy="863965"/>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rPr>
              <a:t>Develop a research/assessment plan &amp; toolkit</a:t>
            </a:r>
          </a:p>
        </p:txBody>
      </p:sp>
      <p:cxnSp>
        <p:nvCxnSpPr>
          <p:cNvPr id="3" name="Straight Arrow Connector 2">
            <a:extLst>
              <a:ext uri="{FF2B5EF4-FFF2-40B4-BE49-F238E27FC236}">
                <a16:creationId xmlns:a16="http://schemas.microsoft.com/office/drawing/2014/main" id="{9E9C0516-3476-4855-944B-228B1233556F}"/>
              </a:ext>
            </a:extLst>
          </p:cNvPr>
          <p:cNvCxnSpPr>
            <a:cxnSpLocks/>
            <a:endCxn id="11" idx="0"/>
          </p:cNvCxnSpPr>
          <p:nvPr/>
        </p:nvCxnSpPr>
        <p:spPr>
          <a:xfrm>
            <a:off x="2226119" y="3114927"/>
            <a:ext cx="0" cy="1031761"/>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6C675CD0-C79D-408B-9965-B756DCB98FEF}"/>
              </a:ext>
            </a:extLst>
          </p:cNvPr>
          <p:cNvSpPr>
            <a:spLocks noGrp="1"/>
          </p:cNvSpPr>
          <p:nvPr>
            <p:ph idx="1"/>
          </p:nvPr>
        </p:nvSpPr>
        <p:spPr>
          <a:xfrm>
            <a:off x="4615544" y="2250962"/>
            <a:ext cx="7116178" cy="4351338"/>
          </a:xfrm>
        </p:spPr>
        <p:txBody>
          <a:bodyPr>
            <a:normAutofit/>
          </a:bodyPr>
          <a:lstStyle/>
          <a:p>
            <a:pPr marL="0" indent="0">
              <a:buNone/>
            </a:pPr>
            <a:r>
              <a:rPr lang="en-US" b="1"/>
              <a:t>Ideas for toolkits:</a:t>
            </a:r>
          </a:p>
          <a:p>
            <a:r>
              <a:rPr lang="en-US"/>
              <a:t>Activities/tools/skills you’ve learned from this workshop</a:t>
            </a:r>
          </a:p>
          <a:p>
            <a:r>
              <a:rPr lang="en-US"/>
              <a:t>Toolkits published by gender projects</a:t>
            </a:r>
          </a:p>
          <a:p>
            <a:r>
              <a:rPr lang="en-US"/>
              <a:t>Toolkits for general community research, adapted for gender questions</a:t>
            </a:r>
          </a:p>
          <a:p>
            <a:endParaRPr lang="en-US"/>
          </a:p>
          <a:p>
            <a:pPr marL="0" indent="0">
              <a:buNone/>
            </a:pPr>
            <a:r>
              <a:rPr lang="en-US" i="1"/>
              <a:t>For example...</a:t>
            </a:r>
          </a:p>
          <a:p>
            <a:pPr marL="0" indent="0">
              <a:buNone/>
            </a:pPr>
            <a:endParaRPr lang="en-US" b="1"/>
          </a:p>
        </p:txBody>
      </p:sp>
      <p:sp>
        <p:nvSpPr>
          <p:cNvPr id="9" name="Rectangle: Rounded Corners 8">
            <a:extLst>
              <a:ext uri="{FF2B5EF4-FFF2-40B4-BE49-F238E27FC236}">
                <a16:creationId xmlns:a16="http://schemas.microsoft.com/office/drawing/2014/main" id="{DCC1F10D-5D01-472A-8071-3161336ACCCF}"/>
              </a:ext>
            </a:extLst>
          </p:cNvPr>
          <p:cNvSpPr/>
          <p:nvPr/>
        </p:nvSpPr>
        <p:spPr>
          <a:xfrm>
            <a:off x="318765" y="2250962"/>
            <a:ext cx="3814707" cy="863965"/>
          </a:xfrm>
          <a:prstGeom prst="roundRect">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rPr>
              <a:t>What are priority issues/questions?</a:t>
            </a:r>
          </a:p>
          <a:p>
            <a:pPr algn="ctr"/>
            <a:r>
              <a:rPr lang="en-US" sz="2000" b="1">
                <a:solidFill>
                  <a:schemeClr val="bg1"/>
                </a:solidFill>
              </a:rPr>
              <a:t>What is missing??</a:t>
            </a:r>
          </a:p>
        </p:txBody>
      </p:sp>
    </p:spTree>
    <p:extLst>
      <p:ext uri="{BB962C8B-B14F-4D97-AF65-F5344CB8AC3E}">
        <p14:creationId xmlns:p14="http://schemas.microsoft.com/office/powerpoint/2010/main" val="314460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20D76C9-09D5-4FE4-8FFF-53995D1F268C}"/>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8" name="Title 1">
            <a:extLst>
              <a:ext uri="{FF2B5EF4-FFF2-40B4-BE49-F238E27FC236}">
                <a16:creationId xmlns:a16="http://schemas.microsoft.com/office/drawing/2014/main" id="{B25DC87C-08F3-4FA5-B721-B06099B1E46C}"/>
              </a:ext>
            </a:extLst>
          </p:cNvPr>
          <p:cNvSpPr txBox="1">
            <a:spLocks/>
          </p:cNvSpPr>
          <p:nvPr/>
        </p:nvSpPr>
        <p:spPr>
          <a:xfrm>
            <a:off x="2779705"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in SRJS Project Communities</a:t>
            </a:r>
          </a:p>
        </p:txBody>
      </p:sp>
      <p:pic>
        <p:nvPicPr>
          <p:cNvPr id="2" name="Picture 1">
            <a:extLst>
              <a:ext uri="{FF2B5EF4-FFF2-40B4-BE49-F238E27FC236}">
                <a16:creationId xmlns:a16="http://schemas.microsoft.com/office/drawing/2014/main" id="{175FFFEB-64BB-4158-8235-8E4358767438}"/>
              </a:ext>
            </a:extLst>
          </p:cNvPr>
          <p:cNvPicPr>
            <a:picLocks noChangeAspect="1"/>
          </p:cNvPicPr>
          <p:nvPr/>
        </p:nvPicPr>
        <p:blipFill>
          <a:blip r:embed="rId3"/>
          <a:stretch>
            <a:fillRect/>
          </a:stretch>
        </p:blipFill>
        <p:spPr>
          <a:xfrm>
            <a:off x="261257" y="1939690"/>
            <a:ext cx="3679081" cy="4927737"/>
          </a:xfrm>
          <a:prstGeom prst="rect">
            <a:avLst/>
          </a:prstGeom>
        </p:spPr>
      </p:pic>
      <p:pic>
        <p:nvPicPr>
          <p:cNvPr id="4" name="Picture 3">
            <a:extLst>
              <a:ext uri="{FF2B5EF4-FFF2-40B4-BE49-F238E27FC236}">
                <a16:creationId xmlns:a16="http://schemas.microsoft.com/office/drawing/2014/main" id="{5AF73E07-75E4-4A50-8739-745180F50F89}"/>
              </a:ext>
            </a:extLst>
          </p:cNvPr>
          <p:cNvPicPr>
            <a:picLocks noChangeAspect="1"/>
          </p:cNvPicPr>
          <p:nvPr/>
        </p:nvPicPr>
        <p:blipFill>
          <a:blip r:embed="rId4"/>
          <a:stretch>
            <a:fillRect/>
          </a:stretch>
        </p:blipFill>
        <p:spPr>
          <a:xfrm>
            <a:off x="4086225" y="1747331"/>
            <a:ext cx="6076950" cy="7439027"/>
          </a:xfrm>
          <a:prstGeom prst="rect">
            <a:avLst/>
          </a:prstGeom>
        </p:spPr>
      </p:pic>
      <p:pic>
        <p:nvPicPr>
          <p:cNvPr id="5" name="Picture 4">
            <a:extLst>
              <a:ext uri="{FF2B5EF4-FFF2-40B4-BE49-F238E27FC236}">
                <a16:creationId xmlns:a16="http://schemas.microsoft.com/office/drawing/2014/main" id="{C98C8A22-DB25-49C2-BEF6-1F6055FDF3C0}"/>
              </a:ext>
            </a:extLst>
          </p:cNvPr>
          <p:cNvPicPr>
            <a:picLocks noChangeAspect="1"/>
          </p:cNvPicPr>
          <p:nvPr/>
        </p:nvPicPr>
        <p:blipFill>
          <a:blip r:embed="rId5"/>
          <a:stretch>
            <a:fillRect/>
          </a:stretch>
        </p:blipFill>
        <p:spPr>
          <a:xfrm>
            <a:off x="5447424" y="5208097"/>
            <a:ext cx="6744576" cy="1660789"/>
          </a:xfrm>
          <a:prstGeom prst="rect">
            <a:avLst/>
          </a:prstGeom>
        </p:spPr>
      </p:pic>
    </p:spTree>
    <p:extLst>
      <p:ext uri="{BB962C8B-B14F-4D97-AF65-F5344CB8AC3E}">
        <p14:creationId xmlns:p14="http://schemas.microsoft.com/office/powerpoint/2010/main" val="243135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7" name="Rectangle 6">
            <a:extLst>
              <a:ext uri="{FF2B5EF4-FFF2-40B4-BE49-F238E27FC236}">
                <a16:creationId xmlns:a16="http://schemas.microsoft.com/office/drawing/2014/main" id="{182EC61A-534A-4945-A834-6A6BEC330D22}"/>
              </a:ext>
            </a:extLst>
          </p:cNvPr>
          <p:cNvSpPr/>
          <p:nvPr/>
        </p:nvSpPr>
        <p:spPr>
          <a:xfrm>
            <a:off x="1294905" y="2058022"/>
            <a:ext cx="9316365"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2 ways to include Gender in projects on NRM</a:t>
            </a:r>
          </a:p>
        </p:txBody>
      </p:sp>
      <p:sp>
        <p:nvSpPr>
          <p:cNvPr id="9" name="Rectangle 8">
            <a:extLst>
              <a:ext uri="{FF2B5EF4-FFF2-40B4-BE49-F238E27FC236}">
                <a16:creationId xmlns:a16="http://schemas.microsoft.com/office/drawing/2014/main" id="{7ECED340-ED70-452D-B43F-C64CE8871CEC}"/>
              </a:ext>
            </a:extLst>
          </p:cNvPr>
          <p:cNvSpPr/>
          <p:nvPr/>
        </p:nvSpPr>
        <p:spPr>
          <a:xfrm>
            <a:off x="1422496" y="2600662"/>
            <a:ext cx="4595532" cy="285383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500" b="1">
                <a:solidFill>
                  <a:schemeClr val="accent1">
                    <a:lumMod val="50000"/>
                  </a:schemeClr>
                </a:solidFill>
              </a:rPr>
              <a:t>Include gender issues in your work in communities &amp; policy</a:t>
            </a:r>
          </a:p>
          <a:p>
            <a:pPr marL="342900" indent="-342900">
              <a:buFont typeface="Arial" panose="020B0604020202020204" pitchFamily="34" charset="0"/>
              <a:buChar char="•"/>
            </a:pPr>
            <a:r>
              <a:rPr lang="en-US" sz="2500" b="1">
                <a:solidFill>
                  <a:schemeClr val="accent1">
                    <a:lumMod val="50000"/>
                  </a:schemeClr>
                </a:solidFill>
              </a:rPr>
              <a:t>Gender assessments/research</a:t>
            </a:r>
          </a:p>
          <a:p>
            <a:pPr marL="342900" indent="-342900">
              <a:buFont typeface="Arial" panose="020B0604020202020204" pitchFamily="34" charset="0"/>
              <a:buChar char="•"/>
            </a:pPr>
            <a:r>
              <a:rPr lang="en-US" sz="2500" b="1">
                <a:solidFill>
                  <a:schemeClr val="accent1">
                    <a:lumMod val="50000"/>
                  </a:schemeClr>
                </a:solidFill>
              </a:rPr>
              <a:t>Gender trainings</a:t>
            </a:r>
          </a:p>
          <a:p>
            <a:pPr marL="342900" indent="-342900">
              <a:buFont typeface="Arial" panose="020B0604020202020204" pitchFamily="34" charset="0"/>
              <a:buChar char="•"/>
            </a:pPr>
            <a:r>
              <a:rPr lang="en-US" sz="2500" b="1">
                <a:solidFill>
                  <a:schemeClr val="accent1">
                    <a:lumMod val="50000"/>
                  </a:schemeClr>
                </a:solidFill>
              </a:rPr>
              <a:t>Engage women</a:t>
            </a:r>
          </a:p>
          <a:p>
            <a:pPr marL="342900" indent="-342900">
              <a:buFont typeface="Arial" panose="020B0604020202020204" pitchFamily="34" charset="0"/>
              <a:buChar char="•"/>
            </a:pPr>
            <a:r>
              <a:rPr lang="en-US" sz="2500" b="1">
                <a:solidFill>
                  <a:schemeClr val="accent1">
                    <a:lumMod val="50000"/>
                  </a:schemeClr>
                </a:solidFill>
              </a:rPr>
              <a:t>Remove barriers to women participating in your project</a:t>
            </a:r>
          </a:p>
        </p:txBody>
      </p:sp>
      <p:sp>
        <p:nvSpPr>
          <p:cNvPr id="12" name="Rectangle 11">
            <a:extLst>
              <a:ext uri="{FF2B5EF4-FFF2-40B4-BE49-F238E27FC236}">
                <a16:creationId xmlns:a16="http://schemas.microsoft.com/office/drawing/2014/main" id="{BCCB54D5-9E27-4813-AFF5-3E4F33BCDE66}"/>
              </a:ext>
            </a:extLst>
          </p:cNvPr>
          <p:cNvSpPr/>
          <p:nvPr/>
        </p:nvSpPr>
        <p:spPr>
          <a:xfrm>
            <a:off x="1411862" y="5508479"/>
            <a:ext cx="8019217" cy="1107996"/>
          </a:xfrm>
          <a:prstGeom prst="rect">
            <a:avLst/>
          </a:prstGeom>
          <a:solidFill>
            <a:schemeClr val="accent5">
              <a:lumMod val="20000"/>
              <a:lumOff val="80000"/>
            </a:schemeClr>
          </a:solidFill>
        </p:spPr>
        <p:txBody>
          <a:bodyPr wrap="square">
            <a:spAutoFit/>
          </a:bodyPr>
          <a:lstStyle/>
          <a:p>
            <a:r>
              <a:rPr lang="en-US" sz="2200" b="1"/>
              <a:t>Are women and men involved in project activities? how? </a:t>
            </a:r>
          </a:p>
          <a:p>
            <a:r>
              <a:rPr lang="en-US" sz="2200" b="1"/>
              <a:t>Are there barriers to women being more involved? What?</a:t>
            </a:r>
          </a:p>
          <a:p>
            <a:r>
              <a:rPr lang="en-US" sz="2200" b="1"/>
              <a:t>What are impacts of project activities on women and men? Why?</a:t>
            </a:r>
          </a:p>
        </p:txBody>
      </p:sp>
    </p:spTree>
    <p:extLst>
      <p:ext uri="{BB962C8B-B14F-4D97-AF65-F5344CB8AC3E}">
        <p14:creationId xmlns:p14="http://schemas.microsoft.com/office/powerpoint/2010/main" val="201818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7" name="Rectangle 6">
            <a:extLst>
              <a:ext uri="{FF2B5EF4-FFF2-40B4-BE49-F238E27FC236}">
                <a16:creationId xmlns:a16="http://schemas.microsoft.com/office/drawing/2014/main" id="{182EC61A-534A-4945-A834-6A6BEC330D22}"/>
              </a:ext>
            </a:extLst>
          </p:cNvPr>
          <p:cNvSpPr/>
          <p:nvPr/>
        </p:nvSpPr>
        <p:spPr>
          <a:xfrm>
            <a:off x="1294905" y="2058022"/>
            <a:ext cx="9316365"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2 ways to include Gender in projects on NRM</a:t>
            </a:r>
          </a:p>
        </p:txBody>
      </p:sp>
      <p:sp>
        <p:nvSpPr>
          <p:cNvPr id="10" name="Rectangle 9">
            <a:extLst>
              <a:ext uri="{FF2B5EF4-FFF2-40B4-BE49-F238E27FC236}">
                <a16:creationId xmlns:a16="http://schemas.microsoft.com/office/drawing/2014/main" id="{BB884ADA-9296-45E8-8886-676F40014E4C}"/>
              </a:ext>
            </a:extLst>
          </p:cNvPr>
          <p:cNvSpPr/>
          <p:nvPr/>
        </p:nvSpPr>
        <p:spPr>
          <a:xfrm>
            <a:off x="6091312" y="2600662"/>
            <a:ext cx="4439555" cy="285383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500" b="1">
                <a:solidFill>
                  <a:schemeClr val="accent1">
                    <a:lumMod val="50000"/>
                  </a:schemeClr>
                </a:solidFill>
              </a:rPr>
              <a:t>Include gender issues in your organization</a:t>
            </a:r>
          </a:p>
          <a:p>
            <a:pPr marL="342900" indent="-342900">
              <a:buFont typeface="Arial" panose="020B0604020202020204" pitchFamily="34" charset="0"/>
              <a:buChar char="•"/>
            </a:pPr>
            <a:r>
              <a:rPr lang="en-US" sz="2500" b="1">
                <a:solidFill>
                  <a:schemeClr val="accent1">
                    <a:lumMod val="50000"/>
                  </a:schemeClr>
                </a:solidFill>
              </a:rPr>
              <a:t>Is there equality between genders in your organization?</a:t>
            </a:r>
          </a:p>
          <a:p>
            <a:pPr marL="342900" indent="-342900">
              <a:buFont typeface="Arial" panose="020B0604020202020204" pitchFamily="34" charset="0"/>
              <a:buChar char="•"/>
            </a:pPr>
            <a:r>
              <a:rPr lang="en-US" sz="2500" b="1">
                <a:solidFill>
                  <a:schemeClr val="accent1">
                    <a:lumMod val="50000"/>
                  </a:schemeClr>
                </a:solidFill>
              </a:rPr>
              <a:t>Gender-balanced staff roles?</a:t>
            </a:r>
          </a:p>
          <a:p>
            <a:pPr marL="342900" indent="-342900">
              <a:buFont typeface="Arial" panose="020B0604020202020204" pitchFamily="34" charset="0"/>
              <a:buChar char="•"/>
            </a:pPr>
            <a:r>
              <a:rPr lang="en-US" sz="2500" b="1">
                <a:solidFill>
                  <a:schemeClr val="accent1">
                    <a:lumMod val="50000"/>
                  </a:schemeClr>
                </a:solidFill>
              </a:rPr>
              <a:t>Gender focal point</a:t>
            </a:r>
          </a:p>
          <a:p>
            <a:pPr marL="342900" indent="-342900">
              <a:buFont typeface="Arial" panose="020B0604020202020204" pitchFamily="34" charset="0"/>
              <a:buChar char="•"/>
            </a:pPr>
            <a:endParaRPr lang="en-US" sz="2500" b="1">
              <a:solidFill>
                <a:schemeClr val="accent1">
                  <a:lumMod val="50000"/>
                </a:schemeClr>
              </a:solidFill>
            </a:endParaRPr>
          </a:p>
        </p:txBody>
      </p:sp>
      <p:sp>
        <p:nvSpPr>
          <p:cNvPr id="12" name="Rectangle 11">
            <a:extLst>
              <a:ext uri="{FF2B5EF4-FFF2-40B4-BE49-F238E27FC236}">
                <a16:creationId xmlns:a16="http://schemas.microsoft.com/office/drawing/2014/main" id="{CB4DB1FB-6677-4C81-AB77-289AFD2D6420}"/>
              </a:ext>
            </a:extLst>
          </p:cNvPr>
          <p:cNvSpPr/>
          <p:nvPr/>
        </p:nvSpPr>
        <p:spPr>
          <a:xfrm>
            <a:off x="1422496" y="2600662"/>
            <a:ext cx="4595532" cy="285383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500" b="1">
                <a:solidFill>
                  <a:schemeClr val="accent1">
                    <a:lumMod val="50000"/>
                  </a:schemeClr>
                </a:solidFill>
              </a:rPr>
              <a:t>Include gender issues in your work in communities</a:t>
            </a:r>
          </a:p>
          <a:p>
            <a:pPr marL="342900" indent="-342900">
              <a:buFont typeface="Arial" panose="020B0604020202020204" pitchFamily="34" charset="0"/>
              <a:buChar char="•"/>
            </a:pPr>
            <a:r>
              <a:rPr lang="en-US" sz="2500" b="1">
                <a:solidFill>
                  <a:schemeClr val="accent1">
                    <a:lumMod val="50000"/>
                  </a:schemeClr>
                </a:solidFill>
              </a:rPr>
              <a:t>Gender trainings</a:t>
            </a:r>
          </a:p>
          <a:p>
            <a:pPr marL="342900" indent="-342900">
              <a:buFont typeface="Arial" panose="020B0604020202020204" pitchFamily="34" charset="0"/>
              <a:buChar char="•"/>
            </a:pPr>
            <a:r>
              <a:rPr lang="en-US" sz="2500" b="1">
                <a:solidFill>
                  <a:schemeClr val="accent1">
                    <a:lumMod val="50000"/>
                  </a:schemeClr>
                </a:solidFill>
              </a:rPr>
              <a:t>Gender assessments/research</a:t>
            </a:r>
          </a:p>
          <a:p>
            <a:pPr marL="342900" indent="-342900">
              <a:buFont typeface="Arial" panose="020B0604020202020204" pitchFamily="34" charset="0"/>
              <a:buChar char="•"/>
            </a:pPr>
            <a:r>
              <a:rPr lang="en-US" sz="2500" b="1">
                <a:solidFill>
                  <a:schemeClr val="accent1">
                    <a:lumMod val="50000"/>
                  </a:schemeClr>
                </a:solidFill>
              </a:rPr>
              <a:t>Engage women</a:t>
            </a:r>
          </a:p>
          <a:p>
            <a:pPr marL="342900" indent="-342900">
              <a:buFont typeface="Arial" panose="020B0604020202020204" pitchFamily="34" charset="0"/>
              <a:buChar char="•"/>
            </a:pPr>
            <a:r>
              <a:rPr lang="en-US" sz="2500" b="1">
                <a:solidFill>
                  <a:schemeClr val="accent1">
                    <a:lumMod val="50000"/>
                  </a:schemeClr>
                </a:solidFill>
              </a:rPr>
              <a:t>Remove barriers to women participating in your project</a:t>
            </a:r>
          </a:p>
        </p:txBody>
      </p:sp>
    </p:spTree>
    <p:extLst>
      <p:ext uri="{BB962C8B-B14F-4D97-AF65-F5344CB8AC3E}">
        <p14:creationId xmlns:p14="http://schemas.microsoft.com/office/powerpoint/2010/main" val="4110958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7" name="Rectangle 6">
            <a:extLst>
              <a:ext uri="{FF2B5EF4-FFF2-40B4-BE49-F238E27FC236}">
                <a16:creationId xmlns:a16="http://schemas.microsoft.com/office/drawing/2014/main" id="{182EC61A-534A-4945-A834-6A6BEC330D22}"/>
              </a:ext>
            </a:extLst>
          </p:cNvPr>
          <p:cNvSpPr/>
          <p:nvPr/>
        </p:nvSpPr>
        <p:spPr>
          <a:xfrm>
            <a:off x="1294905" y="2058022"/>
            <a:ext cx="9316365"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Why do you need to do this?</a:t>
            </a:r>
          </a:p>
        </p:txBody>
      </p:sp>
      <p:sp>
        <p:nvSpPr>
          <p:cNvPr id="9" name="Rectangle 8">
            <a:extLst>
              <a:ext uri="{FF2B5EF4-FFF2-40B4-BE49-F238E27FC236}">
                <a16:creationId xmlns:a16="http://schemas.microsoft.com/office/drawing/2014/main" id="{3B5521CB-C0FF-42C3-AB32-819E0F89D0FB}"/>
              </a:ext>
            </a:extLst>
          </p:cNvPr>
          <p:cNvSpPr/>
          <p:nvPr/>
        </p:nvSpPr>
        <p:spPr>
          <a:xfrm>
            <a:off x="8022770" y="2304243"/>
            <a:ext cx="3151585" cy="477054"/>
          </a:xfrm>
          <a:prstGeom prst="rect">
            <a:avLst/>
          </a:prstGeom>
          <a:solidFill>
            <a:schemeClr val="accent2"/>
          </a:solidFill>
        </p:spPr>
        <p:txBody>
          <a:bodyPr wrap="square">
            <a:spAutoFit/>
          </a:bodyPr>
          <a:lstStyle/>
          <a:p>
            <a:r>
              <a:rPr lang="en-US" sz="2500" b="1"/>
              <a:t>Ideas from group?</a:t>
            </a:r>
          </a:p>
        </p:txBody>
      </p:sp>
      <p:sp>
        <p:nvSpPr>
          <p:cNvPr id="13" name="Rectangle 12">
            <a:extLst>
              <a:ext uri="{FF2B5EF4-FFF2-40B4-BE49-F238E27FC236}">
                <a16:creationId xmlns:a16="http://schemas.microsoft.com/office/drawing/2014/main" id="{B855196B-235A-4EB6-BACA-BAF3113B1F4C}"/>
              </a:ext>
            </a:extLst>
          </p:cNvPr>
          <p:cNvSpPr/>
          <p:nvPr/>
        </p:nvSpPr>
        <p:spPr>
          <a:xfrm>
            <a:off x="511134" y="3317235"/>
            <a:ext cx="3394537" cy="917307"/>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1. Ethically correct</a:t>
            </a:r>
          </a:p>
        </p:txBody>
      </p:sp>
      <p:sp>
        <p:nvSpPr>
          <p:cNvPr id="14" name="Rectangle 13">
            <a:extLst>
              <a:ext uri="{FF2B5EF4-FFF2-40B4-BE49-F238E27FC236}">
                <a16:creationId xmlns:a16="http://schemas.microsoft.com/office/drawing/2014/main" id="{3D7959F5-E02C-433F-B4C8-43B170E80CE1}"/>
              </a:ext>
            </a:extLst>
          </p:cNvPr>
          <p:cNvSpPr/>
          <p:nvPr/>
        </p:nvSpPr>
        <p:spPr>
          <a:xfrm>
            <a:off x="4255818" y="3317234"/>
            <a:ext cx="3394537" cy="91730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2. Improves effectiveness</a:t>
            </a:r>
          </a:p>
        </p:txBody>
      </p:sp>
      <p:sp>
        <p:nvSpPr>
          <p:cNvPr id="15" name="Rectangle 14">
            <a:extLst>
              <a:ext uri="{FF2B5EF4-FFF2-40B4-BE49-F238E27FC236}">
                <a16:creationId xmlns:a16="http://schemas.microsoft.com/office/drawing/2014/main" id="{C4277F4E-96B8-43CF-B5E1-A0791366A7DA}"/>
              </a:ext>
            </a:extLst>
          </p:cNvPr>
          <p:cNvSpPr/>
          <p:nvPr/>
        </p:nvSpPr>
        <p:spPr>
          <a:xfrm>
            <a:off x="8022770" y="3317234"/>
            <a:ext cx="3394537" cy="9173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3. Donors &amp; organizations want it!</a:t>
            </a:r>
          </a:p>
        </p:txBody>
      </p:sp>
    </p:spTree>
    <p:extLst>
      <p:ext uri="{BB962C8B-B14F-4D97-AF65-F5344CB8AC3E}">
        <p14:creationId xmlns:p14="http://schemas.microsoft.com/office/powerpoint/2010/main" val="8426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pic>
        <p:nvPicPr>
          <p:cNvPr id="5" name="Picture 2" descr="https://lh3.googleusercontent.com/nKeKSJe1Og6UezKGsKcY_0gvot6ZHNRfntElvD1Ajr0yKSbwA85hlNZRS5I7Yrgc4OSAkZLoWS1CQQwJGg48m6R0pqc0lqG6RHnYF3on3gv3_o6aQvhOUgoMkay4rXlv9mcJbJJQZ1YJZ0ZJUENaejrAjbTYhQkwrLrNyYLMnyuClMbmYV9WYkJpYjU2ilgv50ZsRIFDYRwsMArd-AQHWfZmhnagebnDanCghIRjB7Eqz5UP9pc2tMO_3kf3M-rdIV8Rb956cNz3EFiAze9kTvvqL8lYgp-46c8DeKRJHur5Hsp7IALc55w34JUr2dP14qWL5EY6N5_4IPxDOdagH2ooNqzVlII20uYMa7LBwUWfxy0nD2Ky6jVaVn835vm2MM0gcbTkBfpljnVvlD4McJuA_1w00FdeHC3hBXUDo2zQLB_MikJYh5Hr7P_Ntv6dLTOhgX0wkwhDwA7qOay5HzmEwjQFGF3ztRIl3U5sPtqgXXeaUplK6G_LG43c4mtnVFTWgN3GUCob6wQurk4-p0XZ8bjpdcR5fqPCkJrH0qYrvFxnhZG75SRF34TdhQeMI4-akUrcGCY7j-bKWb6XD6gsss2khe6NDk0U1OwT=w675-h901-no">
            <a:extLst>
              <a:ext uri="{FF2B5EF4-FFF2-40B4-BE49-F238E27FC236}">
                <a16:creationId xmlns:a16="http://schemas.microsoft.com/office/drawing/2014/main" id="{907F0FF7-8D79-48C6-9CD2-1DAAD59782E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2926356" y="2374491"/>
            <a:ext cx="6339287" cy="375100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68C4D9AE-D700-4511-B4BC-9B56D40E3C28}"/>
              </a:ext>
            </a:extLst>
          </p:cNvPr>
          <p:cNvSpPr/>
          <p:nvPr/>
        </p:nvSpPr>
        <p:spPr>
          <a:xfrm>
            <a:off x="325695" y="5110670"/>
            <a:ext cx="5351205" cy="769441"/>
          </a:xfrm>
          <a:prstGeom prst="rect">
            <a:avLst/>
          </a:prstGeom>
          <a:solidFill>
            <a:schemeClr val="accent2"/>
          </a:solidFill>
        </p:spPr>
        <p:txBody>
          <a:bodyPr wrap="square">
            <a:spAutoFit/>
          </a:bodyPr>
          <a:lstStyle/>
          <a:p>
            <a:r>
              <a:rPr lang="en-US" sz="2200" b="1"/>
              <a:t>What do you notice about this photo from a project meeting?</a:t>
            </a:r>
          </a:p>
        </p:txBody>
      </p:sp>
    </p:spTree>
    <p:extLst>
      <p:ext uri="{BB962C8B-B14F-4D97-AF65-F5344CB8AC3E}">
        <p14:creationId xmlns:p14="http://schemas.microsoft.com/office/powerpoint/2010/main" val="127220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7" name="Title 1">
            <a:extLst>
              <a:ext uri="{FF2B5EF4-FFF2-40B4-BE49-F238E27FC236}">
                <a16:creationId xmlns:a16="http://schemas.microsoft.com/office/drawing/2014/main" id="{B09EEB55-768C-4CCA-88D0-E35FD00A40E2}"/>
              </a:ext>
            </a:extLst>
          </p:cNvPr>
          <p:cNvSpPr>
            <a:spLocks noGrp="1"/>
          </p:cNvSpPr>
          <p:nvPr>
            <p:ph type="title"/>
          </p:nvPr>
        </p:nvSpPr>
        <p:spPr>
          <a:xfrm>
            <a:off x="61504" y="1700029"/>
            <a:ext cx="10515600" cy="1325563"/>
          </a:xfrm>
        </p:spPr>
        <p:txBody>
          <a:bodyPr>
            <a:normAutofit/>
          </a:bodyPr>
          <a:lstStyle/>
          <a:p>
            <a:r>
              <a:rPr lang="en-US" sz="2500" b="1">
                <a:latin typeface="+mn-lt"/>
              </a:rPr>
              <a:t>What does “inclusion” mean?</a:t>
            </a:r>
          </a:p>
        </p:txBody>
      </p:sp>
      <p:sp>
        <p:nvSpPr>
          <p:cNvPr id="10" name="Rectangle 9">
            <a:extLst>
              <a:ext uri="{FF2B5EF4-FFF2-40B4-BE49-F238E27FC236}">
                <a16:creationId xmlns:a16="http://schemas.microsoft.com/office/drawing/2014/main" id="{286843BE-4C87-413D-B8C7-54B30D6C1F4E}"/>
              </a:ext>
            </a:extLst>
          </p:cNvPr>
          <p:cNvSpPr/>
          <p:nvPr/>
        </p:nvSpPr>
        <p:spPr>
          <a:xfrm>
            <a:off x="4198570" y="2103790"/>
            <a:ext cx="9890859" cy="446276"/>
          </a:xfrm>
          <a:prstGeom prst="rect">
            <a:avLst/>
          </a:prstGeom>
          <a:solidFill>
            <a:schemeClr val="accent2"/>
          </a:solidFill>
        </p:spPr>
        <p:txBody>
          <a:bodyPr wrap="square">
            <a:spAutoFit/>
          </a:bodyPr>
          <a:lstStyle/>
          <a:p>
            <a:r>
              <a:rPr lang="en-US" sz="2300" b="1"/>
              <a:t>“DECISION-MAKING MEETING” EXERCISE</a:t>
            </a:r>
          </a:p>
        </p:txBody>
      </p:sp>
      <p:pic>
        <p:nvPicPr>
          <p:cNvPr id="18" name="Graphic 17" descr="Home">
            <a:extLst>
              <a:ext uri="{FF2B5EF4-FFF2-40B4-BE49-F238E27FC236}">
                <a16:creationId xmlns:a16="http://schemas.microsoft.com/office/drawing/2014/main" id="{BC547863-D501-4B3E-B6CB-9C4FD721AF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87467" y="4420667"/>
            <a:ext cx="1217066" cy="1217066"/>
          </a:xfrm>
          <a:prstGeom prst="rect">
            <a:avLst/>
          </a:prstGeom>
        </p:spPr>
      </p:pic>
      <p:pic>
        <p:nvPicPr>
          <p:cNvPr id="19" name="Graphic 18" descr="Home">
            <a:extLst>
              <a:ext uri="{FF2B5EF4-FFF2-40B4-BE49-F238E27FC236}">
                <a16:creationId xmlns:a16="http://schemas.microsoft.com/office/drawing/2014/main" id="{ED7AEA36-6B0F-4DD0-B8DD-C4437DBCD3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57190" y="3888796"/>
            <a:ext cx="1106424" cy="1106424"/>
          </a:xfrm>
          <a:prstGeom prst="rect">
            <a:avLst/>
          </a:prstGeom>
        </p:spPr>
      </p:pic>
      <p:pic>
        <p:nvPicPr>
          <p:cNvPr id="20" name="Graphic 19" descr="Home">
            <a:extLst>
              <a:ext uri="{FF2B5EF4-FFF2-40B4-BE49-F238E27FC236}">
                <a16:creationId xmlns:a16="http://schemas.microsoft.com/office/drawing/2014/main" id="{EBF5B771-0797-43DC-B461-9B03497B93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99515" y="3276600"/>
            <a:ext cx="914400" cy="914400"/>
          </a:xfrm>
          <a:prstGeom prst="rect">
            <a:avLst/>
          </a:prstGeom>
        </p:spPr>
      </p:pic>
      <p:pic>
        <p:nvPicPr>
          <p:cNvPr id="21" name="Graphic 20" descr="Home">
            <a:extLst>
              <a:ext uri="{FF2B5EF4-FFF2-40B4-BE49-F238E27FC236}">
                <a16:creationId xmlns:a16="http://schemas.microsoft.com/office/drawing/2014/main" id="{2F710FF0-845B-4A1C-99E7-7CAB05C284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67720" y="3288760"/>
            <a:ext cx="914400" cy="914400"/>
          </a:xfrm>
          <a:prstGeom prst="rect">
            <a:avLst/>
          </a:prstGeom>
        </p:spPr>
      </p:pic>
      <p:pic>
        <p:nvPicPr>
          <p:cNvPr id="22" name="Graphic 21" descr="Home">
            <a:extLst>
              <a:ext uri="{FF2B5EF4-FFF2-40B4-BE49-F238E27FC236}">
                <a16:creationId xmlns:a16="http://schemas.microsoft.com/office/drawing/2014/main" id="{456A0284-4B97-498F-8305-3EAFDEF70D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64370" y="4015527"/>
            <a:ext cx="914400" cy="914400"/>
          </a:xfrm>
          <a:prstGeom prst="rect">
            <a:avLst/>
          </a:prstGeom>
        </p:spPr>
      </p:pic>
      <p:pic>
        <p:nvPicPr>
          <p:cNvPr id="23" name="Graphic 22" descr="Home">
            <a:extLst>
              <a:ext uri="{FF2B5EF4-FFF2-40B4-BE49-F238E27FC236}">
                <a16:creationId xmlns:a16="http://schemas.microsoft.com/office/drawing/2014/main" id="{4CA84639-01CD-4117-8F1B-231EE0E9AC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8386" y="3691555"/>
            <a:ext cx="914400" cy="914400"/>
          </a:xfrm>
          <a:prstGeom prst="rect">
            <a:avLst/>
          </a:prstGeom>
        </p:spPr>
      </p:pic>
      <p:sp>
        <p:nvSpPr>
          <p:cNvPr id="9" name="Oval 8">
            <a:extLst>
              <a:ext uri="{FF2B5EF4-FFF2-40B4-BE49-F238E27FC236}">
                <a16:creationId xmlns:a16="http://schemas.microsoft.com/office/drawing/2014/main" id="{2745A277-30D4-4B72-B944-B0E98B12377E}"/>
              </a:ext>
            </a:extLst>
          </p:cNvPr>
          <p:cNvSpPr/>
          <p:nvPr/>
        </p:nvSpPr>
        <p:spPr>
          <a:xfrm>
            <a:off x="185581" y="3260590"/>
            <a:ext cx="2731336" cy="11436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t>LAKE 2</a:t>
            </a:r>
          </a:p>
        </p:txBody>
      </p:sp>
      <p:sp>
        <p:nvSpPr>
          <p:cNvPr id="24" name="AutoShape 4" descr="Image result for pond icon">
            <a:extLst>
              <a:ext uri="{FF2B5EF4-FFF2-40B4-BE49-F238E27FC236}">
                <a16:creationId xmlns:a16="http://schemas.microsoft.com/office/drawing/2014/main" id="{A1FB3B22-95F6-46BC-9A53-1B97B7DC4B4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Oval 24">
            <a:extLst>
              <a:ext uri="{FF2B5EF4-FFF2-40B4-BE49-F238E27FC236}">
                <a16:creationId xmlns:a16="http://schemas.microsoft.com/office/drawing/2014/main" id="{BC44A440-2852-4721-BCD3-EBE1483A740F}"/>
              </a:ext>
            </a:extLst>
          </p:cNvPr>
          <p:cNvSpPr/>
          <p:nvPr/>
        </p:nvSpPr>
        <p:spPr>
          <a:xfrm>
            <a:off x="7394224" y="4951120"/>
            <a:ext cx="3635409" cy="184183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t>LAKE 1</a:t>
            </a:r>
          </a:p>
        </p:txBody>
      </p:sp>
      <p:sp>
        <p:nvSpPr>
          <p:cNvPr id="26" name="Oval 25">
            <a:extLst>
              <a:ext uri="{FF2B5EF4-FFF2-40B4-BE49-F238E27FC236}">
                <a16:creationId xmlns:a16="http://schemas.microsoft.com/office/drawing/2014/main" id="{6F26CFE4-5741-41A1-A91C-185F0B50A649}"/>
              </a:ext>
            </a:extLst>
          </p:cNvPr>
          <p:cNvSpPr/>
          <p:nvPr/>
        </p:nvSpPr>
        <p:spPr>
          <a:xfrm>
            <a:off x="7394224" y="3858452"/>
            <a:ext cx="500730" cy="48977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rPr>
              <a:t>A</a:t>
            </a:r>
          </a:p>
        </p:txBody>
      </p:sp>
      <p:sp>
        <p:nvSpPr>
          <p:cNvPr id="27" name="Oval 26">
            <a:extLst>
              <a:ext uri="{FF2B5EF4-FFF2-40B4-BE49-F238E27FC236}">
                <a16:creationId xmlns:a16="http://schemas.microsoft.com/office/drawing/2014/main" id="{1F4848E0-607F-423E-BAAF-1EB9242BBEA5}"/>
              </a:ext>
            </a:extLst>
          </p:cNvPr>
          <p:cNvSpPr/>
          <p:nvPr/>
        </p:nvSpPr>
        <p:spPr>
          <a:xfrm>
            <a:off x="7054816" y="4656012"/>
            <a:ext cx="500730" cy="48977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rPr>
              <a:t>B</a:t>
            </a:r>
          </a:p>
        </p:txBody>
      </p:sp>
      <p:sp>
        <p:nvSpPr>
          <p:cNvPr id="28" name="Oval 27">
            <a:extLst>
              <a:ext uri="{FF2B5EF4-FFF2-40B4-BE49-F238E27FC236}">
                <a16:creationId xmlns:a16="http://schemas.microsoft.com/office/drawing/2014/main" id="{3355FFB6-F9B7-46D8-A77E-1F7644DAC44E}"/>
              </a:ext>
            </a:extLst>
          </p:cNvPr>
          <p:cNvSpPr/>
          <p:nvPr/>
        </p:nvSpPr>
        <p:spPr>
          <a:xfrm>
            <a:off x="5464437" y="5167070"/>
            <a:ext cx="500730" cy="48977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rPr>
              <a:t>C</a:t>
            </a:r>
          </a:p>
        </p:txBody>
      </p:sp>
      <p:sp>
        <p:nvSpPr>
          <p:cNvPr id="29" name="Oval 28">
            <a:extLst>
              <a:ext uri="{FF2B5EF4-FFF2-40B4-BE49-F238E27FC236}">
                <a16:creationId xmlns:a16="http://schemas.microsoft.com/office/drawing/2014/main" id="{A33FDDEC-F958-4199-9B6E-4B9A0A636326}"/>
              </a:ext>
            </a:extLst>
          </p:cNvPr>
          <p:cNvSpPr/>
          <p:nvPr/>
        </p:nvSpPr>
        <p:spPr>
          <a:xfrm>
            <a:off x="3153728" y="4656012"/>
            <a:ext cx="500730" cy="48977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rPr>
              <a:t>D</a:t>
            </a:r>
          </a:p>
        </p:txBody>
      </p:sp>
      <p:sp>
        <p:nvSpPr>
          <p:cNvPr id="30" name="Oval 29">
            <a:extLst>
              <a:ext uri="{FF2B5EF4-FFF2-40B4-BE49-F238E27FC236}">
                <a16:creationId xmlns:a16="http://schemas.microsoft.com/office/drawing/2014/main" id="{860F51FC-FF16-49C3-8645-66584BD22B0A}"/>
              </a:ext>
            </a:extLst>
          </p:cNvPr>
          <p:cNvSpPr/>
          <p:nvPr/>
        </p:nvSpPr>
        <p:spPr>
          <a:xfrm>
            <a:off x="4026254" y="3752359"/>
            <a:ext cx="500730" cy="48977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rPr>
              <a:t>E</a:t>
            </a:r>
          </a:p>
        </p:txBody>
      </p:sp>
      <p:sp>
        <p:nvSpPr>
          <p:cNvPr id="31" name="Oval 30">
            <a:extLst>
              <a:ext uri="{FF2B5EF4-FFF2-40B4-BE49-F238E27FC236}">
                <a16:creationId xmlns:a16="http://schemas.microsoft.com/office/drawing/2014/main" id="{4BE43FC0-91AE-4786-966F-1EAC163FED23}"/>
              </a:ext>
            </a:extLst>
          </p:cNvPr>
          <p:cNvSpPr/>
          <p:nvPr/>
        </p:nvSpPr>
        <p:spPr>
          <a:xfrm>
            <a:off x="4568862" y="4348224"/>
            <a:ext cx="500730" cy="48977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rPr>
              <a:t>F</a:t>
            </a:r>
          </a:p>
        </p:txBody>
      </p:sp>
    </p:spTree>
    <p:extLst>
      <p:ext uri="{BB962C8B-B14F-4D97-AF65-F5344CB8AC3E}">
        <p14:creationId xmlns:p14="http://schemas.microsoft.com/office/powerpoint/2010/main" val="337612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029C1BA-C848-407C-BDC1-40287D481E68}"/>
              </a:ext>
            </a:extLst>
          </p:cNvPr>
          <p:cNvGraphicFramePr>
            <a:graphicFrameLocks noGrp="1"/>
          </p:cNvGraphicFramePr>
          <p:nvPr>
            <p:extLst>
              <p:ext uri="{D42A27DB-BD31-4B8C-83A1-F6EECF244321}">
                <p14:modId xmlns:p14="http://schemas.microsoft.com/office/powerpoint/2010/main" val="2167555991"/>
              </p:ext>
            </p:extLst>
          </p:nvPr>
        </p:nvGraphicFramePr>
        <p:xfrm>
          <a:off x="391886" y="195943"/>
          <a:ext cx="11005457" cy="6595233"/>
        </p:xfrm>
        <a:graphic>
          <a:graphicData uri="http://schemas.openxmlformats.org/drawingml/2006/table">
            <a:tbl>
              <a:tblPr firstRow="1" firstCol="1" bandRow="1">
                <a:tableStyleId>{5C22544A-7EE6-4342-B048-85BDC9FD1C3A}</a:tableStyleId>
              </a:tblPr>
              <a:tblGrid>
                <a:gridCol w="644409">
                  <a:extLst>
                    <a:ext uri="{9D8B030D-6E8A-4147-A177-3AD203B41FA5}">
                      <a16:colId xmlns:a16="http://schemas.microsoft.com/office/drawing/2014/main" val="2237862727"/>
                    </a:ext>
                  </a:extLst>
                </a:gridCol>
                <a:gridCol w="10361048">
                  <a:extLst>
                    <a:ext uri="{9D8B030D-6E8A-4147-A177-3AD203B41FA5}">
                      <a16:colId xmlns:a16="http://schemas.microsoft.com/office/drawing/2014/main" val="1686748534"/>
                    </a:ext>
                  </a:extLst>
                </a:gridCol>
              </a:tblGrid>
              <a:tr h="2935389">
                <a:tc gridSpan="2">
                  <a:txBody>
                    <a:bodyPr/>
                    <a:lstStyle/>
                    <a:p>
                      <a:pPr marL="0" marR="0">
                        <a:lnSpc>
                          <a:spcPct val="107000"/>
                        </a:lnSpc>
                        <a:spcBef>
                          <a:spcPts val="0"/>
                        </a:spcBef>
                        <a:spcAft>
                          <a:spcPts val="0"/>
                        </a:spcAft>
                      </a:pPr>
                      <a:r>
                        <a:rPr lang="en-US" sz="1400">
                          <a:effectLst/>
                        </a:rPr>
                        <a:t>Topic: Deciding on a water improvement project in Lake A, to make water access easier (pipe to a faucet); users will pay a fee, which will go into a community development fund for maintenance of the water system - and other activities. Lake B is another lake on the other side of the village. To make the project in Lake A feasible, resources will no longer be spent to maintain Lake B.</a:t>
                      </a:r>
                    </a:p>
                    <a:p>
                      <a:pPr marL="0" marR="0">
                        <a:lnSpc>
                          <a:spcPct val="107000"/>
                        </a:lnSpc>
                        <a:spcBef>
                          <a:spcPts val="0"/>
                        </a:spcBef>
                        <a:spcAft>
                          <a:spcPts val="0"/>
                        </a:spcAft>
                      </a:pPr>
                      <a:r>
                        <a:rPr lang="en-US" sz="1400">
                          <a:effectLst/>
                        </a:rPr>
                        <a:t> </a:t>
                      </a:r>
                    </a:p>
                    <a:p>
                      <a:pPr marL="0" marR="0">
                        <a:lnSpc>
                          <a:spcPct val="107000"/>
                        </a:lnSpc>
                        <a:spcBef>
                          <a:spcPts val="0"/>
                        </a:spcBef>
                        <a:spcAft>
                          <a:spcPts val="0"/>
                        </a:spcAft>
                      </a:pPr>
                      <a:r>
                        <a:rPr lang="en-US" sz="1400">
                          <a:effectLst/>
                        </a:rPr>
                        <a:t>Roles</a:t>
                      </a:r>
                    </a:p>
                    <a:p>
                      <a:pPr marL="0" marR="0">
                        <a:lnSpc>
                          <a:spcPct val="107000"/>
                        </a:lnSpc>
                        <a:spcBef>
                          <a:spcPts val="0"/>
                        </a:spcBef>
                        <a:spcAft>
                          <a:spcPts val="0"/>
                        </a:spcAft>
                      </a:pPr>
                      <a:r>
                        <a:rPr lang="en-US" sz="1400">
                          <a:effectLst/>
                        </a:rPr>
                        <a:t>A: You organized the meeting and you are in charge of the agenda, and you live near Lake A</a:t>
                      </a:r>
                    </a:p>
                    <a:p>
                      <a:pPr marL="0" marR="0">
                        <a:lnSpc>
                          <a:spcPct val="107000"/>
                        </a:lnSpc>
                        <a:spcBef>
                          <a:spcPts val="0"/>
                        </a:spcBef>
                        <a:spcAft>
                          <a:spcPts val="0"/>
                        </a:spcAft>
                      </a:pPr>
                      <a:r>
                        <a:rPr lang="en-US" sz="1400">
                          <a:effectLst/>
                        </a:rPr>
                        <a:t>B: You are an influential person in the community, and you can make decisions; live near Lake A</a:t>
                      </a:r>
                    </a:p>
                    <a:p>
                      <a:pPr marL="0" marR="0">
                        <a:lnSpc>
                          <a:spcPct val="107000"/>
                        </a:lnSpc>
                        <a:spcBef>
                          <a:spcPts val="0"/>
                        </a:spcBef>
                        <a:spcAft>
                          <a:spcPts val="0"/>
                        </a:spcAft>
                      </a:pPr>
                      <a:r>
                        <a:rPr lang="en-US" sz="1400">
                          <a:effectLst/>
                        </a:rPr>
                        <a:t>C: You speak at the meeting, and everyone listens to your ideas; live near Lake A</a:t>
                      </a:r>
                    </a:p>
                    <a:p>
                      <a:pPr marL="0" marR="0">
                        <a:lnSpc>
                          <a:spcPct val="107000"/>
                        </a:lnSpc>
                        <a:spcBef>
                          <a:spcPts val="0"/>
                        </a:spcBef>
                        <a:spcAft>
                          <a:spcPts val="0"/>
                        </a:spcAft>
                      </a:pPr>
                      <a:r>
                        <a:rPr lang="en-US" sz="1400">
                          <a:effectLst/>
                        </a:rPr>
                        <a:t>D: You try to speak, but nobody listens to you; you live near Lake B</a:t>
                      </a:r>
                    </a:p>
                    <a:p>
                      <a:pPr marL="0" marR="0">
                        <a:lnSpc>
                          <a:spcPct val="107000"/>
                        </a:lnSpc>
                        <a:spcBef>
                          <a:spcPts val="0"/>
                        </a:spcBef>
                        <a:spcAft>
                          <a:spcPts val="0"/>
                        </a:spcAft>
                      </a:pPr>
                      <a:r>
                        <a:rPr lang="en-US" sz="1400">
                          <a:effectLst/>
                        </a:rPr>
                        <a:t>E: You are ethnic minority, not comfortable with the main language, feel very shy; live near Lake B</a:t>
                      </a:r>
                    </a:p>
                    <a:p>
                      <a:pPr marL="0" marR="0">
                        <a:lnSpc>
                          <a:spcPct val="107000"/>
                        </a:lnSpc>
                        <a:spcBef>
                          <a:spcPts val="0"/>
                        </a:spcBef>
                        <a:spcAft>
                          <a:spcPts val="0"/>
                        </a:spcAft>
                      </a:pPr>
                      <a:r>
                        <a:rPr lang="en-US" sz="1400">
                          <a:effectLst/>
                        </a:rPr>
                        <a:t>F: You cannot attend the meeting because you have to take care of your children. Please sit outside.</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hMerge="1">
                  <a:txBody>
                    <a:bodyPr/>
                    <a:lstStyle/>
                    <a:p>
                      <a:endParaRPr lang="en-US"/>
                    </a:p>
                  </a:txBody>
                  <a:tcPr/>
                </a:tc>
                <a:extLst>
                  <a:ext uri="{0D108BD9-81ED-4DB2-BD59-A6C34878D82A}">
                    <a16:rowId xmlns:a16="http://schemas.microsoft.com/office/drawing/2014/main" val="2019902027"/>
                  </a:ext>
                </a:extLst>
              </a:tr>
              <a:tr h="580148">
                <a:tc>
                  <a:txBody>
                    <a:bodyPr/>
                    <a:lstStyle/>
                    <a:p>
                      <a:pPr marL="0" marR="0">
                        <a:lnSpc>
                          <a:spcPct val="107000"/>
                        </a:lnSpc>
                        <a:spcBef>
                          <a:spcPts val="0"/>
                        </a:spcBef>
                        <a:spcAft>
                          <a:spcPts val="0"/>
                        </a:spcAft>
                      </a:pPr>
                      <a:r>
                        <a:rPr lang="en-US" sz="1400">
                          <a:effectLst/>
                        </a:rPr>
                        <a:t>A:</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Hello, everyone, I would like to start this meeting. We are here to discuss approval for the water improvement project in Lake A. First, I would like to hear if there are any objections to this project?</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1327304626"/>
                  </a:ext>
                </a:extLst>
              </a:tr>
              <a:tr h="416534">
                <a:tc>
                  <a:txBody>
                    <a:bodyPr/>
                    <a:lstStyle/>
                    <a:p>
                      <a:pPr marL="0" marR="0">
                        <a:lnSpc>
                          <a:spcPct val="107000"/>
                        </a:lnSpc>
                        <a:spcBef>
                          <a:spcPts val="0"/>
                        </a:spcBef>
                        <a:spcAft>
                          <a:spcPts val="0"/>
                        </a:spcAft>
                      </a:pPr>
                      <a:r>
                        <a:rPr lang="en-US" sz="1400">
                          <a:effectLst/>
                        </a:rPr>
                        <a:t>D:</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I am unhappy with the project! I don't want to have to go all the way to Lake A to get water, and I don't want to pay! And now, the water in Lake B will be worse --</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3925461602"/>
                  </a:ext>
                </a:extLst>
              </a:tr>
              <a:tr h="383877">
                <a:tc>
                  <a:txBody>
                    <a:bodyPr/>
                    <a:lstStyle/>
                    <a:p>
                      <a:pPr marL="0" marR="0">
                        <a:lnSpc>
                          <a:spcPct val="107000"/>
                        </a:lnSpc>
                        <a:spcBef>
                          <a:spcPts val="0"/>
                        </a:spcBef>
                        <a:spcAft>
                          <a:spcPts val="0"/>
                        </a:spcAft>
                      </a:pPr>
                      <a:r>
                        <a:rPr lang="en-US" sz="1400">
                          <a:effectLst/>
                        </a:rPr>
                        <a:t>C:</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[Interrupts D] Yes, but many people will be happy with the water from Lake A, and it will be healthier than Lake B's water is now.</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3552306404"/>
                  </a:ext>
                </a:extLst>
              </a:tr>
              <a:tr h="386140">
                <a:tc>
                  <a:txBody>
                    <a:bodyPr/>
                    <a:lstStyle/>
                    <a:p>
                      <a:pPr marL="0" marR="0">
                        <a:lnSpc>
                          <a:spcPct val="107000"/>
                        </a:lnSpc>
                        <a:spcBef>
                          <a:spcPts val="0"/>
                        </a:spcBef>
                        <a:spcAft>
                          <a:spcPts val="0"/>
                        </a:spcAft>
                      </a:pPr>
                      <a:r>
                        <a:rPr lang="en-US" sz="1400">
                          <a:effectLst/>
                        </a:rPr>
                        <a:t>E:</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[Throughout the rest of the meeting, raises hand, then stands up and tries to speak, and gets shy and sits down] </a:t>
                      </a:r>
                      <a:r>
                        <a:rPr lang="en-US" sz="1400" i="1">
                          <a:effectLst/>
                        </a:rPr>
                        <a:t>All other actors ignore E</a:t>
                      </a:r>
                      <a:endParaRPr lang="en-US" sz="1400" i="1">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4073389238"/>
                  </a:ext>
                </a:extLst>
              </a:tr>
              <a:tr h="187608">
                <a:tc>
                  <a:txBody>
                    <a:bodyPr/>
                    <a:lstStyle/>
                    <a:p>
                      <a:pPr marL="0" marR="0">
                        <a:lnSpc>
                          <a:spcPct val="107000"/>
                        </a:lnSpc>
                        <a:spcBef>
                          <a:spcPts val="0"/>
                        </a:spcBef>
                        <a:spcAft>
                          <a:spcPts val="0"/>
                        </a:spcAft>
                      </a:pPr>
                      <a:r>
                        <a:rPr lang="en-US" sz="1400">
                          <a:effectLst/>
                        </a:rPr>
                        <a:t>B:</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That's right, I agree with C.</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4113023716"/>
                  </a:ext>
                </a:extLst>
              </a:tr>
              <a:tr h="187608">
                <a:tc>
                  <a:txBody>
                    <a:bodyPr/>
                    <a:lstStyle/>
                    <a:p>
                      <a:pPr marL="0" marR="0">
                        <a:lnSpc>
                          <a:spcPct val="107000"/>
                        </a:lnSpc>
                        <a:spcBef>
                          <a:spcPts val="0"/>
                        </a:spcBef>
                        <a:spcAft>
                          <a:spcPts val="0"/>
                        </a:spcAft>
                      </a:pPr>
                      <a:r>
                        <a:rPr lang="en-US" sz="1400">
                          <a:effectLst/>
                        </a:rPr>
                        <a:t>A:</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Any other objections?</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1045829859"/>
                  </a:ext>
                </a:extLst>
              </a:tr>
              <a:tr h="192725">
                <a:tc>
                  <a:txBody>
                    <a:bodyPr/>
                    <a:lstStyle/>
                    <a:p>
                      <a:pPr marL="0" marR="0">
                        <a:lnSpc>
                          <a:spcPct val="107000"/>
                        </a:lnSpc>
                        <a:spcBef>
                          <a:spcPts val="0"/>
                        </a:spcBef>
                        <a:spcAft>
                          <a:spcPts val="0"/>
                        </a:spcAft>
                      </a:pPr>
                      <a:r>
                        <a:rPr lang="en-US" sz="1400">
                          <a:effectLst/>
                        </a:rPr>
                        <a:t>D:</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What about for those of us by Lake B?</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1014466824"/>
                  </a:ext>
                </a:extLst>
              </a:tr>
              <a:tr h="386140">
                <a:tc>
                  <a:txBody>
                    <a:bodyPr/>
                    <a:lstStyle/>
                    <a:p>
                      <a:pPr marL="0" marR="0">
                        <a:lnSpc>
                          <a:spcPct val="107000"/>
                        </a:lnSpc>
                        <a:spcBef>
                          <a:spcPts val="0"/>
                        </a:spcBef>
                        <a:spcAft>
                          <a:spcPts val="0"/>
                        </a:spcAft>
                      </a:pPr>
                      <a:r>
                        <a:rPr lang="en-US" sz="1400">
                          <a:effectLst/>
                        </a:rPr>
                        <a:t>A:</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OK, we are out of time to talk about objections! We should now focus on planning when the project starts.</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2006938285"/>
                  </a:ext>
                </a:extLst>
              </a:tr>
              <a:tr h="198942">
                <a:tc>
                  <a:txBody>
                    <a:bodyPr/>
                    <a:lstStyle/>
                    <a:p>
                      <a:pPr marL="0" marR="0">
                        <a:lnSpc>
                          <a:spcPct val="107000"/>
                        </a:lnSpc>
                        <a:spcBef>
                          <a:spcPts val="0"/>
                        </a:spcBef>
                        <a:spcAft>
                          <a:spcPts val="0"/>
                        </a:spcAft>
                      </a:pPr>
                      <a:r>
                        <a:rPr lang="en-US" sz="1400">
                          <a:effectLst/>
                        </a:rPr>
                        <a:t>B:</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It should start within the next 2 weeks to give us time to finish long before dry season begins.</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3705588521"/>
                  </a:ext>
                </a:extLst>
              </a:tr>
              <a:tr h="187608">
                <a:tc>
                  <a:txBody>
                    <a:bodyPr/>
                    <a:lstStyle/>
                    <a:p>
                      <a:pPr marL="0" marR="0">
                        <a:lnSpc>
                          <a:spcPct val="107000"/>
                        </a:lnSpc>
                        <a:spcBef>
                          <a:spcPts val="0"/>
                        </a:spcBef>
                        <a:spcAft>
                          <a:spcPts val="0"/>
                        </a:spcAft>
                      </a:pPr>
                      <a:r>
                        <a:rPr lang="en-US" sz="1400">
                          <a:effectLst/>
                        </a:rPr>
                        <a:t>D:</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But...!</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2621880077"/>
                  </a:ext>
                </a:extLst>
              </a:tr>
              <a:tr h="386140">
                <a:tc>
                  <a:txBody>
                    <a:bodyPr/>
                    <a:lstStyle/>
                    <a:p>
                      <a:pPr marL="0" marR="0">
                        <a:lnSpc>
                          <a:spcPct val="107000"/>
                        </a:lnSpc>
                        <a:spcBef>
                          <a:spcPts val="0"/>
                        </a:spcBef>
                        <a:spcAft>
                          <a:spcPts val="0"/>
                        </a:spcAft>
                      </a:pPr>
                      <a:r>
                        <a:rPr lang="en-US" sz="1400">
                          <a:effectLst/>
                        </a:rPr>
                        <a:t>A:</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tc>
                  <a:txBody>
                    <a:bodyPr/>
                    <a:lstStyle/>
                    <a:p>
                      <a:pPr marL="0" marR="0">
                        <a:lnSpc>
                          <a:spcPct val="107000"/>
                        </a:lnSpc>
                        <a:spcBef>
                          <a:spcPts val="0"/>
                        </a:spcBef>
                        <a:spcAft>
                          <a:spcPts val="0"/>
                        </a:spcAft>
                      </a:pPr>
                      <a:r>
                        <a:rPr lang="en-US" sz="1400">
                          <a:effectLst/>
                        </a:rPr>
                        <a:t>No, sorry, no time for objections! I agree with B, we will write his decision in our meeting minutes, and move forward with his plan!</a:t>
                      </a:r>
                      <a:endParaRPr lang="en-US" sz="1400">
                        <a:effectLst/>
                        <a:latin typeface="Calibri" panose="020F0502020204030204" pitchFamily="34" charset="0"/>
                        <a:ea typeface="Calibri" panose="020F0502020204030204" pitchFamily="34" charset="0"/>
                        <a:cs typeface="Myanmar Text" panose="020B0502040204020203" pitchFamily="34" charset="0"/>
                      </a:endParaRPr>
                    </a:p>
                  </a:txBody>
                  <a:tcPr marL="55780" marR="55780" marT="0" marB="0"/>
                </a:tc>
                <a:extLst>
                  <a:ext uri="{0D108BD9-81ED-4DB2-BD59-A6C34878D82A}">
                    <a16:rowId xmlns:a16="http://schemas.microsoft.com/office/drawing/2014/main" val="3122439583"/>
                  </a:ext>
                </a:extLst>
              </a:tr>
            </a:tbl>
          </a:graphicData>
        </a:graphic>
      </p:graphicFrame>
    </p:spTree>
    <p:extLst>
      <p:ext uri="{BB962C8B-B14F-4D97-AF65-F5344CB8AC3E}">
        <p14:creationId xmlns:p14="http://schemas.microsoft.com/office/powerpoint/2010/main" val="839560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7" name="Title 1">
            <a:extLst>
              <a:ext uri="{FF2B5EF4-FFF2-40B4-BE49-F238E27FC236}">
                <a16:creationId xmlns:a16="http://schemas.microsoft.com/office/drawing/2014/main" id="{B09EEB55-768C-4CCA-88D0-E35FD00A40E2}"/>
              </a:ext>
            </a:extLst>
          </p:cNvPr>
          <p:cNvSpPr>
            <a:spLocks noGrp="1"/>
          </p:cNvSpPr>
          <p:nvPr>
            <p:ph type="title"/>
          </p:nvPr>
        </p:nvSpPr>
        <p:spPr>
          <a:xfrm>
            <a:off x="61504" y="1700029"/>
            <a:ext cx="10515600" cy="1325563"/>
          </a:xfrm>
        </p:spPr>
        <p:txBody>
          <a:bodyPr>
            <a:normAutofit/>
          </a:bodyPr>
          <a:lstStyle/>
          <a:p>
            <a:r>
              <a:rPr lang="en-US" sz="2500" b="1">
                <a:latin typeface="+mn-lt"/>
              </a:rPr>
              <a:t>What does “inclusion” mean?</a:t>
            </a:r>
          </a:p>
        </p:txBody>
      </p:sp>
      <p:sp>
        <p:nvSpPr>
          <p:cNvPr id="10" name="Rectangle 9">
            <a:extLst>
              <a:ext uri="{FF2B5EF4-FFF2-40B4-BE49-F238E27FC236}">
                <a16:creationId xmlns:a16="http://schemas.microsoft.com/office/drawing/2014/main" id="{286843BE-4C87-413D-B8C7-54B30D6C1F4E}"/>
              </a:ext>
            </a:extLst>
          </p:cNvPr>
          <p:cNvSpPr/>
          <p:nvPr/>
        </p:nvSpPr>
        <p:spPr>
          <a:xfrm>
            <a:off x="4198570" y="2103790"/>
            <a:ext cx="9890859" cy="446276"/>
          </a:xfrm>
          <a:prstGeom prst="rect">
            <a:avLst/>
          </a:prstGeom>
          <a:solidFill>
            <a:schemeClr val="accent2"/>
          </a:solidFill>
        </p:spPr>
        <p:txBody>
          <a:bodyPr wrap="square">
            <a:spAutoFit/>
          </a:bodyPr>
          <a:lstStyle/>
          <a:p>
            <a:r>
              <a:rPr lang="en-US" sz="2300" b="1"/>
              <a:t>“DECISION-MAKING MEETING” EXERCISE</a:t>
            </a:r>
          </a:p>
        </p:txBody>
      </p:sp>
      <p:sp>
        <p:nvSpPr>
          <p:cNvPr id="11" name="Oval 10">
            <a:extLst>
              <a:ext uri="{FF2B5EF4-FFF2-40B4-BE49-F238E27FC236}">
                <a16:creationId xmlns:a16="http://schemas.microsoft.com/office/drawing/2014/main" id="{9671CEB6-C54B-4EC6-B4F5-925E29720BD2}"/>
              </a:ext>
            </a:extLst>
          </p:cNvPr>
          <p:cNvSpPr/>
          <p:nvPr/>
        </p:nvSpPr>
        <p:spPr>
          <a:xfrm>
            <a:off x="7897978" y="3445283"/>
            <a:ext cx="1751978" cy="1503241"/>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E.</a:t>
            </a:r>
          </a:p>
          <a:p>
            <a:pPr algn="ctr"/>
            <a:r>
              <a:rPr lang="en-US" b="1">
                <a:solidFill>
                  <a:schemeClr val="tx1"/>
                </a:solidFill>
              </a:rPr>
              <a:t>attends, does not participate</a:t>
            </a:r>
          </a:p>
        </p:txBody>
      </p:sp>
      <p:sp>
        <p:nvSpPr>
          <p:cNvPr id="12" name="Oval 11">
            <a:extLst>
              <a:ext uri="{FF2B5EF4-FFF2-40B4-BE49-F238E27FC236}">
                <a16:creationId xmlns:a16="http://schemas.microsoft.com/office/drawing/2014/main" id="{9BDE78C8-4DD8-4BB6-9C09-AD9D654E9BF6}"/>
              </a:ext>
            </a:extLst>
          </p:cNvPr>
          <p:cNvSpPr/>
          <p:nvPr/>
        </p:nvSpPr>
        <p:spPr>
          <a:xfrm>
            <a:off x="4982964" y="3445283"/>
            <a:ext cx="1751978" cy="150324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speaks</a:t>
            </a:r>
          </a:p>
        </p:txBody>
      </p:sp>
      <p:sp>
        <p:nvSpPr>
          <p:cNvPr id="13" name="Oval 12">
            <a:extLst>
              <a:ext uri="{FF2B5EF4-FFF2-40B4-BE49-F238E27FC236}">
                <a16:creationId xmlns:a16="http://schemas.microsoft.com/office/drawing/2014/main" id="{6ECA4F93-171E-4952-9EFE-B06BFB871E01}"/>
              </a:ext>
            </a:extLst>
          </p:cNvPr>
          <p:cNvSpPr/>
          <p:nvPr/>
        </p:nvSpPr>
        <p:spPr>
          <a:xfrm>
            <a:off x="258691" y="3433472"/>
            <a:ext cx="1751978" cy="150324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A. moderates</a:t>
            </a:r>
          </a:p>
        </p:txBody>
      </p:sp>
      <p:sp>
        <p:nvSpPr>
          <p:cNvPr id="14" name="Oval 13">
            <a:extLst>
              <a:ext uri="{FF2B5EF4-FFF2-40B4-BE49-F238E27FC236}">
                <a16:creationId xmlns:a16="http://schemas.microsoft.com/office/drawing/2014/main" id="{BCD568BF-4A66-4311-B6DF-C9CAED30FB27}"/>
              </a:ext>
            </a:extLst>
          </p:cNvPr>
          <p:cNvSpPr/>
          <p:nvPr/>
        </p:nvSpPr>
        <p:spPr>
          <a:xfrm>
            <a:off x="6003473" y="5043500"/>
            <a:ext cx="1751978" cy="1503241"/>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D.</a:t>
            </a:r>
          </a:p>
          <a:p>
            <a:pPr algn="ctr"/>
            <a:r>
              <a:rPr lang="en-US" b="1">
                <a:solidFill>
                  <a:schemeClr val="tx1"/>
                </a:solidFill>
              </a:rPr>
              <a:t>ignored</a:t>
            </a:r>
          </a:p>
        </p:txBody>
      </p:sp>
      <p:sp>
        <p:nvSpPr>
          <p:cNvPr id="15" name="Oval 14">
            <a:extLst>
              <a:ext uri="{FF2B5EF4-FFF2-40B4-BE49-F238E27FC236}">
                <a16:creationId xmlns:a16="http://schemas.microsoft.com/office/drawing/2014/main" id="{4D7A0037-7F06-4F91-8772-68132EDF924D}"/>
              </a:ext>
            </a:extLst>
          </p:cNvPr>
          <p:cNvSpPr/>
          <p:nvPr/>
        </p:nvSpPr>
        <p:spPr>
          <a:xfrm>
            <a:off x="3893899" y="5043500"/>
            <a:ext cx="1751978" cy="1503241"/>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C.</a:t>
            </a:r>
          </a:p>
          <a:p>
            <a:pPr algn="ctr"/>
            <a:r>
              <a:rPr lang="en-US" b="1">
                <a:solidFill>
                  <a:schemeClr val="tx1"/>
                </a:solidFill>
              </a:rPr>
              <a:t>listened to</a:t>
            </a:r>
          </a:p>
        </p:txBody>
      </p:sp>
      <p:sp>
        <p:nvSpPr>
          <p:cNvPr id="16" name="Oval 15">
            <a:extLst>
              <a:ext uri="{FF2B5EF4-FFF2-40B4-BE49-F238E27FC236}">
                <a16:creationId xmlns:a16="http://schemas.microsoft.com/office/drawing/2014/main" id="{7E1C9070-7042-40AA-830C-5A2D6E7BA5F7}"/>
              </a:ext>
            </a:extLst>
          </p:cNvPr>
          <p:cNvSpPr/>
          <p:nvPr/>
        </p:nvSpPr>
        <p:spPr>
          <a:xfrm>
            <a:off x="2270483" y="3433472"/>
            <a:ext cx="1751978" cy="1503241"/>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B. </a:t>
            </a:r>
          </a:p>
          <a:p>
            <a:pPr algn="ctr"/>
            <a:r>
              <a:rPr lang="en-US" b="1">
                <a:solidFill>
                  <a:schemeClr val="tx1"/>
                </a:solidFill>
              </a:rPr>
              <a:t>makes decisions</a:t>
            </a:r>
          </a:p>
        </p:txBody>
      </p:sp>
      <p:sp>
        <p:nvSpPr>
          <p:cNvPr id="17" name="Oval 16">
            <a:extLst>
              <a:ext uri="{FF2B5EF4-FFF2-40B4-BE49-F238E27FC236}">
                <a16:creationId xmlns:a16="http://schemas.microsoft.com/office/drawing/2014/main" id="{FD94540D-C56F-4C2E-930B-16F0D104CDAB}"/>
              </a:ext>
            </a:extLst>
          </p:cNvPr>
          <p:cNvSpPr/>
          <p:nvPr/>
        </p:nvSpPr>
        <p:spPr>
          <a:xfrm>
            <a:off x="9921517" y="3445283"/>
            <a:ext cx="1751978" cy="150324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F.</a:t>
            </a:r>
          </a:p>
          <a:p>
            <a:pPr algn="ctr"/>
            <a:r>
              <a:rPr lang="en-US" b="1">
                <a:solidFill>
                  <a:schemeClr val="tx1"/>
                </a:solidFill>
              </a:rPr>
              <a:t>cannot attend</a:t>
            </a:r>
          </a:p>
        </p:txBody>
      </p:sp>
    </p:spTree>
    <p:extLst>
      <p:ext uri="{BB962C8B-B14F-4D97-AF65-F5344CB8AC3E}">
        <p14:creationId xmlns:p14="http://schemas.microsoft.com/office/powerpoint/2010/main" val="313158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5" name="Content Placeholder 2">
            <a:extLst>
              <a:ext uri="{FF2B5EF4-FFF2-40B4-BE49-F238E27FC236}">
                <a16:creationId xmlns:a16="http://schemas.microsoft.com/office/drawing/2014/main" id="{4BE4B0F9-5DE5-4C21-A6DF-746C00ECEA5C}"/>
              </a:ext>
            </a:extLst>
          </p:cNvPr>
          <p:cNvSpPr>
            <a:spLocks noGrp="1"/>
          </p:cNvSpPr>
          <p:nvPr>
            <p:ph idx="1"/>
          </p:nvPr>
        </p:nvSpPr>
        <p:spPr>
          <a:xfrm>
            <a:off x="658755" y="2640742"/>
            <a:ext cx="10515600" cy="4351338"/>
          </a:xfrm>
        </p:spPr>
        <p:txBody>
          <a:bodyPr>
            <a:normAutofit lnSpcReduction="10000"/>
          </a:bodyPr>
          <a:lstStyle/>
          <a:p>
            <a:pPr lvl="1"/>
            <a:r>
              <a:rPr lang="en-US"/>
              <a:t>Female staff</a:t>
            </a:r>
          </a:p>
          <a:p>
            <a:pPr lvl="1"/>
            <a:r>
              <a:rPr lang="en-US"/>
              <a:t>Enabling and encouraging women’s participation</a:t>
            </a:r>
          </a:p>
          <a:p>
            <a:pPr lvl="2"/>
            <a:r>
              <a:rPr lang="en-US"/>
              <a:t>Separate gender groups + integrated groups</a:t>
            </a:r>
          </a:p>
          <a:p>
            <a:pPr lvl="2"/>
            <a:r>
              <a:rPr lang="en-US"/>
              <a:t>Active involvement in participatory activities</a:t>
            </a:r>
          </a:p>
          <a:p>
            <a:pPr lvl="2"/>
            <a:r>
              <a:rPr lang="en-US"/>
              <a:t>Learn when women can participate, and under what conditions</a:t>
            </a:r>
          </a:p>
          <a:p>
            <a:pPr lvl="2"/>
            <a:r>
              <a:rPr lang="en-US"/>
              <a:t>Learn where women get their information, and use that to communicate with them</a:t>
            </a:r>
          </a:p>
          <a:p>
            <a:pPr lvl="1"/>
            <a:r>
              <a:rPr lang="en-US"/>
              <a:t>Ensuring that women’s voices are heard</a:t>
            </a:r>
          </a:p>
          <a:p>
            <a:pPr lvl="1"/>
            <a:r>
              <a:rPr lang="en-US"/>
              <a:t>Ensuring that women are in decision-making positions</a:t>
            </a:r>
          </a:p>
          <a:p>
            <a:pPr lvl="1"/>
            <a:r>
              <a:rPr lang="en-US"/>
              <a:t>Ensuring that women and men enjoy benefits</a:t>
            </a:r>
          </a:p>
          <a:p>
            <a:pPr lvl="1"/>
            <a:r>
              <a:rPr lang="en-US"/>
              <a:t>Ensuring that women and men are not negatively impacted</a:t>
            </a:r>
          </a:p>
          <a:p>
            <a:pPr lvl="1"/>
            <a:r>
              <a:rPr lang="en-US"/>
              <a:t>Raising awareness among women, men, girls, boys</a:t>
            </a:r>
          </a:p>
          <a:p>
            <a:pPr lvl="1"/>
            <a:r>
              <a:rPr lang="en-US"/>
              <a:t>Building capacity among women – and access to opportunities</a:t>
            </a:r>
          </a:p>
          <a:p>
            <a:pPr marL="457200" lvl="1" indent="0">
              <a:buNone/>
            </a:pPr>
            <a:endParaRPr lang="en-US"/>
          </a:p>
        </p:txBody>
      </p:sp>
      <p:sp>
        <p:nvSpPr>
          <p:cNvPr id="7" name="Rectangle 6">
            <a:extLst>
              <a:ext uri="{FF2B5EF4-FFF2-40B4-BE49-F238E27FC236}">
                <a16:creationId xmlns:a16="http://schemas.microsoft.com/office/drawing/2014/main" id="{6AA114F2-A7E2-45CD-A824-CE4282D2A203}"/>
              </a:ext>
            </a:extLst>
          </p:cNvPr>
          <p:cNvSpPr/>
          <p:nvPr/>
        </p:nvSpPr>
        <p:spPr>
          <a:xfrm>
            <a:off x="1284019" y="2003592"/>
            <a:ext cx="9316365"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encourage/facilitate gender inclusion in projects?</a:t>
            </a:r>
          </a:p>
        </p:txBody>
      </p:sp>
      <p:sp>
        <p:nvSpPr>
          <p:cNvPr id="9" name="Rectangle 8">
            <a:extLst>
              <a:ext uri="{FF2B5EF4-FFF2-40B4-BE49-F238E27FC236}">
                <a16:creationId xmlns:a16="http://schemas.microsoft.com/office/drawing/2014/main" id="{3820B9A3-2E27-404F-9A36-172C4F52CF40}"/>
              </a:ext>
            </a:extLst>
          </p:cNvPr>
          <p:cNvSpPr/>
          <p:nvPr/>
        </p:nvSpPr>
        <p:spPr>
          <a:xfrm>
            <a:off x="8022770" y="2402215"/>
            <a:ext cx="3151585" cy="477054"/>
          </a:xfrm>
          <a:prstGeom prst="rect">
            <a:avLst/>
          </a:prstGeom>
          <a:solidFill>
            <a:schemeClr val="accent2"/>
          </a:solidFill>
        </p:spPr>
        <p:txBody>
          <a:bodyPr wrap="square">
            <a:spAutoFit/>
          </a:bodyPr>
          <a:lstStyle/>
          <a:p>
            <a:r>
              <a:rPr lang="en-US" sz="2500" b="1"/>
              <a:t>Ideas from group?</a:t>
            </a:r>
          </a:p>
        </p:txBody>
      </p:sp>
    </p:spTree>
    <p:extLst>
      <p:ext uri="{BB962C8B-B14F-4D97-AF65-F5344CB8AC3E}">
        <p14:creationId xmlns:p14="http://schemas.microsoft.com/office/powerpoint/2010/main" val="1039408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500"/>
                                        <p:tgtEl>
                                          <p:spTgt spid="5">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500"/>
                                        <p:tgtEl>
                                          <p:spTgt spid="5">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500"/>
                                        <p:tgtEl>
                                          <p:spTgt spid="5">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6" end="6"/>
                                            </p:txEl>
                                          </p:spTgt>
                                        </p:tgtEl>
                                        <p:attrNameLst>
                                          <p:attrName>style.visibility</p:attrName>
                                        </p:attrNameLst>
                                      </p:cBhvr>
                                      <p:to>
                                        <p:strVal val="visible"/>
                                      </p:to>
                                    </p:set>
                                    <p:animEffect transition="in" filter="fade">
                                      <p:cBhvr>
                                        <p:cTn id="30" dur="500"/>
                                        <p:tgtEl>
                                          <p:spTgt spid="5">
                                            <p:txEl>
                                              <p:pRg st="6" end="6"/>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animEffect transition="in" filter="fade">
                                      <p:cBhvr>
                                        <p:cTn id="33" dur="500"/>
                                        <p:tgtEl>
                                          <p:spTgt spid="5">
                                            <p:txEl>
                                              <p:pRg st="7" end="7"/>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8" end="8"/>
                                            </p:txEl>
                                          </p:spTgt>
                                        </p:tgtEl>
                                        <p:attrNameLst>
                                          <p:attrName>style.visibility</p:attrName>
                                        </p:attrNameLst>
                                      </p:cBhvr>
                                      <p:to>
                                        <p:strVal val="visible"/>
                                      </p:to>
                                    </p:set>
                                    <p:animEffect transition="in" filter="fade">
                                      <p:cBhvr>
                                        <p:cTn id="36" dur="500"/>
                                        <p:tgtEl>
                                          <p:spTgt spid="5">
                                            <p:txEl>
                                              <p:pRg st="8" end="8"/>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animEffect transition="in" filter="fade">
                                      <p:cBhvr>
                                        <p:cTn id="39" dur="500"/>
                                        <p:tgtEl>
                                          <p:spTgt spid="5">
                                            <p:txEl>
                                              <p:pRg st="9" end="9"/>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fade">
                                      <p:cBhvr>
                                        <p:cTn id="42" dur="500"/>
                                        <p:tgtEl>
                                          <p:spTgt spid="5">
                                            <p:txEl>
                                              <p:pRg st="10" end="1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
                                            <p:txEl>
                                              <p:pRg st="11" end="11"/>
                                            </p:txEl>
                                          </p:spTgt>
                                        </p:tgtEl>
                                        <p:attrNameLst>
                                          <p:attrName>style.visibility</p:attrName>
                                        </p:attrNameLst>
                                      </p:cBhvr>
                                      <p:to>
                                        <p:strVal val="visible"/>
                                      </p:to>
                                    </p:set>
                                    <p:animEffect transition="in" filter="fade">
                                      <p:cBhvr>
                                        <p:cTn id="45"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5" name="Content Placeholder 2">
            <a:extLst>
              <a:ext uri="{FF2B5EF4-FFF2-40B4-BE49-F238E27FC236}">
                <a16:creationId xmlns:a16="http://schemas.microsoft.com/office/drawing/2014/main" id="{4BE4B0F9-5DE5-4C21-A6DF-746C00ECEA5C}"/>
              </a:ext>
            </a:extLst>
          </p:cNvPr>
          <p:cNvSpPr>
            <a:spLocks noGrp="1"/>
          </p:cNvSpPr>
          <p:nvPr>
            <p:ph idx="1"/>
          </p:nvPr>
        </p:nvSpPr>
        <p:spPr>
          <a:xfrm>
            <a:off x="1186543" y="2496035"/>
            <a:ext cx="10515600" cy="4351338"/>
          </a:xfrm>
        </p:spPr>
        <p:txBody>
          <a:bodyPr>
            <a:normAutofit/>
          </a:bodyPr>
          <a:lstStyle/>
          <a:p>
            <a:pPr marL="457200" lvl="1" indent="0">
              <a:buNone/>
            </a:pPr>
            <a:endParaRPr lang="en-US"/>
          </a:p>
          <a:p>
            <a:pPr marL="0" indent="0">
              <a:buNone/>
            </a:pPr>
            <a:r>
              <a:rPr lang="en-US" b="1"/>
              <a:t>Concerns: conflict, changing social norms, sensitive topics</a:t>
            </a:r>
          </a:p>
          <a:p>
            <a:pPr marL="0" indent="0">
              <a:buNone/>
            </a:pPr>
            <a:r>
              <a:rPr lang="en-US" b="1" i="1">
                <a:sym typeface="Wingdings" panose="05000000000000000000" pitchFamily="2" charset="2"/>
              </a:rPr>
              <a:t> Requires strong trust-building, sensitivity</a:t>
            </a:r>
            <a:endParaRPr lang="en-US" b="1" i="1"/>
          </a:p>
          <a:p>
            <a:pPr marL="0" indent="0">
              <a:buNone/>
            </a:pPr>
            <a:endParaRPr lang="en-US"/>
          </a:p>
          <a:p>
            <a:pPr marL="0" indent="0">
              <a:buNone/>
            </a:pPr>
            <a:r>
              <a:rPr lang="en-US" b="1"/>
              <a:t>Legal awareness &amp; links to policies/regulations</a:t>
            </a:r>
          </a:p>
          <a:p>
            <a:pPr marL="0" indent="0">
              <a:buNone/>
            </a:pPr>
            <a:r>
              <a:rPr lang="en-US" b="1">
                <a:sym typeface="Wingdings" panose="05000000000000000000" pitchFamily="2" charset="2"/>
              </a:rPr>
              <a:t> </a:t>
            </a:r>
            <a:r>
              <a:rPr lang="en-US" b="1" i="1">
                <a:sym typeface="Wingdings" panose="05000000000000000000" pitchFamily="2" charset="2"/>
              </a:rPr>
              <a:t>One approach toward empowerment – ensuring women know their rights!</a:t>
            </a:r>
            <a:endParaRPr lang="en-US" b="1"/>
          </a:p>
        </p:txBody>
      </p:sp>
      <p:sp>
        <p:nvSpPr>
          <p:cNvPr id="7" name="Rectangle 6">
            <a:extLst>
              <a:ext uri="{FF2B5EF4-FFF2-40B4-BE49-F238E27FC236}">
                <a16:creationId xmlns:a16="http://schemas.microsoft.com/office/drawing/2014/main" id="{3BB5E511-5782-42AE-9C88-086F8A1A5B8B}"/>
              </a:ext>
            </a:extLst>
          </p:cNvPr>
          <p:cNvSpPr/>
          <p:nvPr/>
        </p:nvSpPr>
        <p:spPr>
          <a:xfrm>
            <a:off x="1284019" y="2003592"/>
            <a:ext cx="9316365"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encourage/facilitate gender inclusion in projects?</a:t>
            </a:r>
          </a:p>
        </p:txBody>
      </p:sp>
      <p:pic>
        <p:nvPicPr>
          <p:cNvPr id="3" name="Graphic 2" descr="Warning">
            <a:extLst>
              <a:ext uri="{FF2B5EF4-FFF2-40B4-BE49-F238E27FC236}">
                <a16:creationId xmlns:a16="http://schemas.microsoft.com/office/drawing/2014/main" id="{DC9C56D9-E659-4220-B2AE-6ECE8247171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69619" y="2585796"/>
            <a:ext cx="914400" cy="914400"/>
          </a:xfrm>
          <a:prstGeom prst="rect">
            <a:avLst/>
          </a:prstGeom>
        </p:spPr>
      </p:pic>
      <p:pic>
        <p:nvPicPr>
          <p:cNvPr id="9" name="Graphic 8" descr="Scales of Justice">
            <a:extLst>
              <a:ext uri="{FF2B5EF4-FFF2-40B4-BE49-F238E27FC236}">
                <a16:creationId xmlns:a16="http://schemas.microsoft.com/office/drawing/2014/main" id="{4FC5F658-EA7B-4D12-A387-AB102AD2AF97}"/>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72143" y="4149499"/>
            <a:ext cx="914400" cy="914400"/>
          </a:xfrm>
          <a:prstGeom prst="rect">
            <a:avLst/>
          </a:prstGeom>
        </p:spPr>
      </p:pic>
    </p:spTree>
    <p:extLst>
      <p:ext uri="{BB962C8B-B14F-4D97-AF65-F5344CB8AC3E}">
        <p14:creationId xmlns:p14="http://schemas.microsoft.com/office/powerpoint/2010/main" val="172509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513B0E-9FC3-4521-9FE4-30AC711463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5" name="Title 1">
            <a:extLst>
              <a:ext uri="{FF2B5EF4-FFF2-40B4-BE49-F238E27FC236}">
                <a16:creationId xmlns:a16="http://schemas.microsoft.com/office/drawing/2014/main" id="{BE4AB5AA-439B-41DB-A33D-E75766E5A1CB}"/>
              </a:ext>
            </a:extLst>
          </p:cNvPr>
          <p:cNvSpPr txBox="1">
            <a:spLocks/>
          </p:cNvSpPr>
          <p:nvPr/>
        </p:nvSpPr>
        <p:spPr>
          <a:xfrm>
            <a:off x="130629" y="5821679"/>
            <a:ext cx="11939451" cy="935614"/>
          </a:xfrm>
          <a:prstGeom prst="rect">
            <a:avLst/>
          </a:prstGeom>
          <a:solidFill>
            <a:schemeClr val="accent6"/>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200">
                <a:solidFill>
                  <a:schemeClr val="bg1"/>
                </a:solidFill>
                <a:latin typeface="Century Gothic" panose="020B0502020202020204" pitchFamily="34" charset="0"/>
              </a:rPr>
              <a:t>DAY 5</a:t>
            </a:r>
          </a:p>
        </p:txBody>
      </p:sp>
    </p:spTree>
    <p:extLst>
      <p:ext uri="{BB962C8B-B14F-4D97-AF65-F5344CB8AC3E}">
        <p14:creationId xmlns:p14="http://schemas.microsoft.com/office/powerpoint/2010/main" val="102460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7" name="Rectangle 6">
            <a:extLst>
              <a:ext uri="{FF2B5EF4-FFF2-40B4-BE49-F238E27FC236}">
                <a16:creationId xmlns:a16="http://schemas.microsoft.com/office/drawing/2014/main" id="{FA863272-85CC-4109-8FBF-2742051AE0DA}"/>
              </a:ext>
            </a:extLst>
          </p:cNvPr>
          <p:cNvSpPr/>
          <p:nvPr/>
        </p:nvSpPr>
        <p:spPr>
          <a:xfrm>
            <a:off x="1284019" y="2003592"/>
            <a:ext cx="9316365"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encourage/facilitate gender inclusion in projects?</a:t>
            </a:r>
          </a:p>
        </p:txBody>
      </p:sp>
      <p:sp>
        <p:nvSpPr>
          <p:cNvPr id="9" name="Content Placeholder 2">
            <a:extLst>
              <a:ext uri="{FF2B5EF4-FFF2-40B4-BE49-F238E27FC236}">
                <a16:creationId xmlns:a16="http://schemas.microsoft.com/office/drawing/2014/main" id="{D5D465CE-4DBF-4199-95A6-78EE0D10923C}"/>
              </a:ext>
            </a:extLst>
          </p:cNvPr>
          <p:cNvSpPr>
            <a:spLocks noGrp="1"/>
          </p:cNvSpPr>
          <p:nvPr>
            <p:ph idx="1"/>
          </p:nvPr>
        </p:nvSpPr>
        <p:spPr>
          <a:xfrm>
            <a:off x="566553" y="2249813"/>
            <a:ext cx="10515600" cy="4351338"/>
          </a:xfrm>
        </p:spPr>
        <p:txBody>
          <a:bodyPr>
            <a:normAutofit/>
          </a:bodyPr>
          <a:lstStyle/>
          <a:p>
            <a:pPr marL="457200" lvl="1" indent="0">
              <a:buNone/>
            </a:pPr>
            <a:endParaRPr lang="en-US"/>
          </a:p>
          <a:p>
            <a:pPr marL="0" indent="0">
              <a:buNone/>
            </a:pPr>
            <a:r>
              <a:rPr lang="en-US" b="1"/>
              <a:t>COMMUNITY ENGAGEMENT ACTIVITIES</a:t>
            </a:r>
          </a:p>
          <a:p>
            <a:pPr marL="0" indent="0">
              <a:buNone/>
            </a:pPr>
            <a:endParaRPr lang="en-US" b="1"/>
          </a:p>
        </p:txBody>
      </p:sp>
      <p:sp>
        <p:nvSpPr>
          <p:cNvPr id="11" name="Content Placeholder 2">
            <a:extLst>
              <a:ext uri="{FF2B5EF4-FFF2-40B4-BE49-F238E27FC236}">
                <a16:creationId xmlns:a16="http://schemas.microsoft.com/office/drawing/2014/main" id="{CDFCE579-561B-4507-BE35-5F74BF1241D7}"/>
              </a:ext>
            </a:extLst>
          </p:cNvPr>
          <p:cNvSpPr txBox="1">
            <a:spLocks/>
          </p:cNvSpPr>
          <p:nvPr/>
        </p:nvSpPr>
        <p:spPr>
          <a:xfrm>
            <a:off x="1109847" y="3176248"/>
            <a:ext cx="711617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a:t>Ideas for activities:</a:t>
            </a:r>
          </a:p>
          <a:p>
            <a:r>
              <a:rPr lang="en-US"/>
              <a:t>Activities you’ve learned from this workshop</a:t>
            </a:r>
          </a:p>
          <a:p>
            <a:r>
              <a:rPr lang="en-US"/>
              <a:t>Guides published by gender projects</a:t>
            </a:r>
          </a:p>
          <a:p>
            <a:r>
              <a:rPr lang="en-US"/>
              <a:t>Guides for general community engagement, team building, etc., adapted for gender issues</a:t>
            </a:r>
          </a:p>
          <a:p>
            <a:pPr marL="0" indent="0">
              <a:buFont typeface="Arial" panose="020B0604020202020204" pitchFamily="34" charset="0"/>
              <a:buNone/>
            </a:pPr>
            <a:r>
              <a:rPr lang="en-US" i="1"/>
              <a:t>For example...</a:t>
            </a:r>
          </a:p>
          <a:p>
            <a:pPr marL="0" indent="0">
              <a:buFont typeface="Arial" panose="020B0604020202020204" pitchFamily="34" charset="0"/>
              <a:buNone/>
            </a:pPr>
            <a:endParaRPr lang="en-US" b="1"/>
          </a:p>
        </p:txBody>
      </p:sp>
    </p:spTree>
    <p:extLst>
      <p:ext uri="{BB962C8B-B14F-4D97-AF65-F5344CB8AC3E}">
        <p14:creationId xmlns:p14="http://schemas.microsoft.com/office/powerpoint/2010/main" val="422483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7" name="Rectangle 6">
            <a:extLst>
              <a:ext uri="{FF2B5EF4-FFF2-40B4-BE49-F238E27FC236}">
                <a16:creationId xmlns:a16="http://schemas.microsoft.com/office/drawing/2014/main" id="{FA863272-85CC-4109-8FBF-2742051AE0DA}"/>
              </a:ext>
            </a:extLst>
          </p:cNvPr>
          <p:cNvSpPr/>
          <p:nvPr/>
        </p:nvSpPr>
        <p:spPr>
          <a:xfrm>
            <a:off x="1284019" y="2003592"/>
            <a:ext cx="9316365"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encourage/facilitate gender inclusion in projects?</a:t>
            </a:r>
          </a:p>
        </p:txBody>
      </p:sp>
      <p:pic>
        <p:nvPicPr>
          <p:cNvPr id="10" name="Picture 9">
            <a:extLst>
              <a:ext uri="{FF2B5EF4-FFF2-40B4-BE49-F238E27FC236}">
                <a16:creationId xmlns:a16="http://schemas.microsoft.com/office/drawing/2014/main" id="{C7A83B39-BF7D-467B-AE0E-1064B1EAD0C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5243402" cy="6858000"/>
          </a:xfrm>
          <a:prstGeom prst="rect">
            <a:avLst/>
          </a:prstGeom>
        </p:spPr>
      </p:pic>
      <p:pic>
        <p:nvPicPr>
          <p:cNvPr id="12" name="Picture 11">
            <a:extLst>
              <a:ext uri="{FF2B5EF4-FFF2-40B4-BE49-F238E27FC236}">
                <a16:creationId xmlns:a16="http://schemas.microsoft.com/office/drawing/2014/main" id="{C8CFBAE7-8E75-450D-B018-AD8E767E06F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55347" y="10886"/>
            <a:ext cx="5203596" cy="6858000"/>
          </a:xfrm>
          <a:prstGeom prst="rect">
            <a:avLst/>
          </a:prstGeom>
        </p:spPr>
      </p:pic>
    </p:spTree>
    <p:extLst>
      <p:ext uri="{BB962C8B-B14F-4D97-AF65-F5344CB8AC3E}">
        <p14:creationId xmlns:p14="http://schemas.microsoft.com/office/powerpoint/2010/main" val="1550582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nebula.wsimg.com/9663531ae45f856d35fed7c32235c707?AccessKeyId=E616F21BA0477676D44F&amp;disposition=0&amp;alloworigin=1">
            <a:extLst>
              <a:ext uri="{FF2B5EF4-FFF2-40B4-BE49-F238E27FC236}">
                <a16:creationId xmlns:a16="http://schemas.microsoft.com/office/drawing/2014/main" id="{35288E36-0640-48DE-9C54-67EBAC7424E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21920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52973528-0C06-4897-B0F8-525542F188FD}"/>
              </a:ext>
            </a:extLst>
          </p:cNvPr>
          <p:cNvSpPr/>
          <p:nvPr/>
        </p:nvSpPr>
        <p:spPr>
          <a:xfrm>
            <a:off x="144780" y="3950433"/>
            <a:ext cx="5951219" cy="1015663"/>
          </a:xfrm>
          <a:prstGeom prst="rect">
            <a:avLst/>
          </a:prstGeom>
          <a:solidFill>
            <a:schemeClr val="bg1">
              <a:alpha val="85000"/>
            </a:schemeClr>
          </a:solidFill>
        </p:spPr>
        <p:txBody>
          <a:bodyPr wrap="square">
            <a:spAutoFit/>
          </a:bodyPr>
          <a:lstStyle/>
          <a:p>
            <a:pPr fontAlgn="base"/>
            <a:r>
              <a:rPr lang="en-US" sz="2000" b="1">
                <a:latin typeface="Helmet"/>
              </a:rPr>
              <a:t>"In our patriarchal society, men are not brought up to care for their wives. So we have to sensitise them to gender issues.“ </a:t>
            </a:r>
            <a:r>
              <a:rPr lang="en-US" sz="2000" b="1" i="1">
                <a:latin typeface="TundraWeb"/>
              </a:rPr>
              <a:t>Geeta Pandey, BBC News</a:t>
            </a:r>
            <a:endParaRPr lang="en-US" sz="2000" b="1" i="0">
              <a:effectLst/>
              <a:latin typeface="Helmet"/>
            </a:endParaRPr>
          </a:p>
        </p:txBody>
      </p:sp>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5" name="Content Placeholder 2">
            <a:extLst>
              <a:ext uri="{FF2B5EF4-FFF2-40B4-BE49-F238E27FC236}">
                <a16:creationId xmlns:a16="http://schemas.microsoft.com/office/drawing/2014/main" id="{4BE4B0F9-5DE5-4C21-A6DF-746C00ECEA5C}"/>
              </a:ext>
            </a:extLst>
          </p:cNvPr>
          <p:cNvSpPr>
            <a:spLocks noGrp="1"/>
          </p:cNvSpPr>
          <p:nvPr>
            <p:ph idx="1"/>
          </p:nvPr>
        </p:nvSpPr>
        <p:spPr>
          <a:xfrm>
            <a:off x="838200" y="1825626"/>
            <a:ext cx="5257799" cy="528130"/>
          </a:xfrm>
          <a:solidFill>
            <a:schemeClr val="bg1">
              <a:alpha val="72000"/>
            </a:schemeClr>
          </a:solidFill>
        </p:spPr>
        <p:txBody>
          <a:bodyPr/>
          <a:lstStyle/>
          <a:p>
            <a:pPr marL="0" indent="0">
              <a:buNone/>
            </a:pPr>
            <a:r>
              <a:rPr lang="en-US" b="1"/>
              <a:t>Rajasthan Nutrition Project (India)</a:t>
            </a:r>
          </a:p>
          <a:p>
            <a:endParaRPr lang="en-US" b="1"/>
          </a:p>
        </p:txBody>
      </p:sp>
      <p:sp>
        <p:nvSpPr>
          <p:cNvPr id="7" name="Rectangle 6">
            <a:extLst>
              <a:ext uri="{FF2B5EF4-FFF2-40B4-BE49-F238E27FC236}">
                <a16:creationId xmlns:a16="http://schemas.microsoft.com/office/drawing/2014/main" id="{464F8F47-4E38-492A-811A-DF94B9B3D392}"/>
              </a:ext>
            </a:extLst>
          </p:cNvPr>
          <p:cNvSpPr/>
          <p:nvPr/>
        </p:nvSpPr>
        <p:spPr>
          <a:xfrm>
            <a:off x="144780" y="2626626"/>
            <a:ext cx="5951219" cy="1015663"/>
          </a:xfrm>
          <a:prstGeom prst="rect">
            <a:avLst/>
          </a:prstGeom>
          <a:solidFill>
            <a:schemeClr val="bg1">
              <a:alpha val="85000"/>
            </a:schemeClr>
          </a:solidFill>
        </p:spPr>
        <p:txBody>
          <a:bodyPr wrap="square">
            <a:spAutoFit/>
          </a:bodyPr>
          <a:lstStyle/>
          <a:p>
            <a:r>
              <a:rPr lang="en-US" sz="2000" b="1">
                <a:solidFill>
                  <a:srgbClr val="282828"/>
                </a:solidFill>
                <a:latin typeface="TundraWeb"/>
              </a:rPr>
              <a:t>“It was a habit for us. I never thought of it as discrimination against women, although I remained hungry several times and my health suffered.”  </a:t>
            </a:r>
            <a:endParaRPr lang="en-US" sz="2000" b="1"/>
          </a:p>
        </p:txBody>
      </p:sp>
      <p:pic>
        <p:nvPicPr>
          <p:cNvPr id="9" name="Picture 8">
            <a:extLst>
              <a:ext uri="{FF2B5EF4-FFF2-40B4-BE49-F238E27FC236}">
                <a16:creationId xmlns:a16="http://schemas.microsoft.com/office/drawing/2014/main" id="{21270D69-0245-4228-8786-526546973CDE}"/>
              </a:ext>
            </a:extLst>
          </p:cNvPr>
          <p:cNvPicPr>
            <a:picLocks noChangeAspect="1"/>
          </p:cNvPicPr>
          <p:nvPr/>
        </p:nvPicPr>
        <p:blipFill>
          <a:blip r:embed="rId4"/>
          <a:stretch>
            <a:fillRect/>
          </a:stretch>
        </p:blipFill>
        <p:spPr>
          <a:xfrm>
            <a:off x="6205537" y="1825625"/>
            <a:ext cx="5876925" cy="4619625"/>
          </a:xfrm>
          <a:prstGeom prst="rect">
            <a:avLst/>
          </a:prstGeom>
        </p:spPr>
      </p:pic>
      <p:sp>
        <p:nvSpPr>
          <p:cNvPr id="12" name="Rectangle 11">
            <a:extLst>
              <a:ext uri="{FF2B5EF4-FFF2-40B4-BE49-F238E27FC236}">
                <a16:creationId xmlns:a16="http://schemas.microsoft.com/office/drawing/2014/main" id="{563276F9-E5BE-4025-A1E5-764077F556E8}"/>
              </a:ext>
            </a:extLst>
          </p:cNvPr>
          <p:cNvSpPr/>
          <p:nvPr/>
        </p:nvSpPr>
        <p:spPr>
          <a:xfrm>
            <a:off x="7044173" y="6485682"/>
            <a:ext cx="3343655" cy="369332"/>
          </a:xfrm>
          <a:prstGeom prst="rect">
            <a:avLst/>
          </a:prstGeom>
          <a:solidFill>
            <a:schemeClr val="bg1"/>
          </a:solidFill>
        </p:spPr>
        <p:txBody>
          <a:bodyPr wrap="square">
            <a:spAutoFit/>
          </a:bodyPr>
          <a:lstStyle/>
          <a:p>
            <a:r>
              <a:rPr lang="en-US" b="1">
                <a:solidFill>
                  <a:srgbClr val="282828"/>
                </a:solidFill>
                <a:latin typeface="TundraWeb"/>
              </a:rPr>
              <a:t>freedomfromhunger-india.org</a:t>
            </a:r>
            <a:endParaRPr lang="en-US" b="1"/>
          </a:p>
        </p:txBody>
      </p:sp>
      <p:sp>
        <p:nvSpPr>
          <p:cNvPr id="13" name="Rectangle 12">
            <a:extLst>
              <a:ext uri="{FF2B5EF4-FFF2-40B4-BE49-F238E27FC236}">
                <a16:creationId xmlns:a16="http://schemas.microsoft.com/office/drawing/2014/main" id="{BB02E7A0-4B75-4010-AEF4-484FE4884F53}"/>
              </a:ext>
            </a:extLst>
          </p:cNvPr>
          <p:cNvSpPr/>
          <p:nvPr/>
        </p:nvSpPr>
        <p:spPr>
          <a:xfrm>
            <a:off x="199549" y="5159483"/>
            <a:ext cx="5951219" cy="769441"/>
          </a:xfrm>
          <a:prstGeom prst="rect">
            <a:avLst/>
          </a:prstGeom>
          <a:solidFill>
            <a:schemeClr val="accent6">
              <a:lumMod val="20000"/>
              <a:lumOff val="80000"/>
              <a:alpha val="85000"/>
            </a:schemeClr>
          </a:solidFill>
        </p:spPr>
        <p:txBody>
          <a:bodyPr wrap="square">
            <a:spAutoFit/>
          </a:bodyPr>
          <a:lstStyle/>
          <a:p>
            <a:pPr fontAlgn="base"/>
            <a:r>
              <a:rPr lang="en-US" sz="2200" b="1">
                <a:latin typeface="Helmet"/>
              </a:rPr>
              <a:t>Nutrition training for women + Gender training for men + Having families eat dinner together</a:t>
            </a:r>
            <a:endParaRPr lang="en-US" sz="2200" b="1" i="0">
              <a:effectLst/>
              <a:latin typeface="Helmet"/>
            </a:endParaRPr>
          </a:p>
        </p:txBody>
      </p:sp>
    </p:spTree>
    <p:extLst>
      <p:ext uri="{BB962C8B-B14F-4D97-AF65-F5344CB8AC3E}">
        <p14:creationId xmlns:p14="http://schemas.microsoft.com/office/powerpoint/2010/main" val="3695704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1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pic>
        <p:nvPicPr>
          <p:cNvPr id="4" name="Picture 3">
            <a:extLst>
              <a:ext uri="{FF2B5EF4-FFF2-40B4-BE49-F238E27FC236}">
                <a16:creationId xmlns:a16="http://schemas.microsoft.com/office/drawing/2014/main" id="{24D51E77-508D-49BC-A258-56464758AC5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219201"/>
            <a:ext cx="6466114" cy="5638799"/>
          </a:xfrm>
          <a:prstGeom prst="rect">
            <a:avLst/>
          </a:prstGeom>
        </p:spPr>
      </p:pic>
      <p:pic>
        <p:nvPicPr>
          <p:cNvPr id="3" name="Picture 2">
            <a:extLst>
              <a:ext uri="{FF2B5EF4-FFF2-40B4-BE49-F238E27FC236}">
                <a16:creationId xmlns:a16="http://schemas.microsoft.com/office/drawing/2014/main" id="{1A40C88A-346B-4AE4-A08E-2EA7EC4E6FE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237515" y="1496058"/>
            <a:ext cx="5954486" cy="5361942"/>
          </a:xfrm>
          <a:prstGeom prst="rect">
            <a:avLst/>
          </a:prstGeom>
        </p:spPr>
      </p:pic>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12" name="Content Placeholder 2">
            <a:extLst>
              <a:ext uri="{FF2B5EF4-FFF2-40B4-BE49-F238E27FC236}">
                <a16:creationId xmlns:a16="http://schemas.microsoft.com/office/drawing/2014/main" id="{523647D4-D702-427D-A689-DBC8722D01BB}"/>
              </a:ext>
            </a:extLst>
          </p:cNvPr>
          <p:cNvSpPr>
            <a:spLocks noGrp="1"/>
          </p:cNvSpPr>
          <p:nvPr>
            <p:ph idx="1"/>
          </p:nvPr>
        </p:nvSpPr>
        <p:spPr>
          <a:xfrm>
            <a:off x="185058" y="5374734"/>
            <a:ext cx="7620000" cy="528130"/>
          </a:xfrm>
          <a:solidFill>
            <a:schemeClr val="bg1">
              <a:alpha val="72000"/>
            </a:schemeClr>
          </a:solidFill>
        </p:spPr>
        <p:txBody>
          <a:bodyPr>
            <a:normAutofit/>
          </a:bodyPr>
          <a:lstStyle/>
          <a:p>
            <a:pPr marL="0" indent="0">
              <a:buNone/>
            </a:pPr>
            <a:r>
              <a:rPr lang="en-US" b="1"/>
              <a:t>Blue Ventures &amp; Family Planning (Madagascar)</a:t>
            </a:r>
          </a:p>
          <a:p>
            <a:endParaRPr lang="en-US" b="1"/>
          </a:p>
        </p:txBody>
      </p:sp>
    </p:spTree>
    <p:extLst>
      <p:ext uri="{BB962C8B-B14F-4D97-AF65-F5344CB8AC3E}">
        <p14:creationId xmlns:p14="http://schemas.microsoft.com/office/powerpoint/2010/main" val="170224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9" name="Rectangle 8">
            <a:extLst>
              <a:ext uri="{FF2B5EF4-FFF2-40B4-BE49-F238E27FC236}">
                <a16:creationId xmlns:a16="http://schemas.microsoft.com/office/drawing/2014/main" id="{82BC1A68-C368-4DC6-9A00-006DE0C2AF09}"/>
              </a:ext>
            </a:extLst>
          </p:cNvPr>
          <p:cNvSpPr/>
          <p:nvPr/>
        </p:nvSpPr>
        <p:spPr>
          <a:xfrm>
            <a:off x="1338447" y="1809751"/>
            <a:ext cx="9316365"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encourage/facilitate gender inclusion in organizations?</a:t>
            </a:r>
          </a:p>
        </p:txBody>
      </p:sp>
      <p:sp>
        <p:nvSpPr>
          <p:cNvPr id="15" name="Rectangle 14">
            <a:extLst>
              <a:ext uri="{FF2B5EF4-FFF2-40B4-BE49-F238E27FC236}">
                <a16:creationId xmlns:a16="http://schemas.microsoft.com/office/drawing/2014/main" id="{7ED288C6-65EB-4562-81E6-CE4665286C76}"/>
              </a:ext>
            </a:extLst>
          </p:cNvPr>
          <p:cNvSpPr/>
          <p:nvPr/>
        </p:nvSpPr>
        <p:spPr>
          <a:xfrm>
            <a:off x="8131627" y="2196039"/>
            <a:ext cx="3151585" cy="477054"/>
          </a:xfrm>
          <a:prstGeom prst="rect">
            <a:avLst/>
          </a:prstGeom>
          <a:solidFill>
            <a:schemeClr val="accent2"/>
          </a:solidFill>
        </p:spPr>
        <p:txBody>
          <a:bodyPr wrap="square">
            <a:spAutoFit/>
          </a:bodyPr>
          <a:lstStyle/>
          <a:p>
            <a:r>
              <a:rPr lang="en-US" sz="2500" b="1"/>
              <a:t>Ideas from group?</a:t>
            </a:r>
          </a:p>
        </p:txBody>
      </p:sp>
    </p:spTree>
    <p:extLst>
      <p:ext uri="{BB962C8B-B14F-4D97-AF65-F5344CB8AC3E}">
        <p14:creationId xmlns:p14="http://schemas.microsoft.com/office/powerpoint/2010/main" val="1995033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phic 19" descr="Thought bubble">
            <a:extLst>
              <a:ext uri="{FF2B5EF4-FFF2-40B4-BE49-F238E27FC236}">
                <a16:creationId xmlns:a16="http://schemas.microsoft.com/office/drawing/2014/main" id="{E69997B7-F429-4C3F-B17B-D41319A0C1E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0341" y="4492646"/>
            <a:ext cx="755703" cy="755703"/>
          </a:xfrm>
          <a:prstGeom prst="rect">
            <a:avLst/>
          </a:prstGeom>
        </p:spPr>
      </p:pic>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5" name="Content Placeholder 2">
            <a:extLst>
              <a:ext uri="{FF2B5EF4-FFF2-40B4-BE49-F238E27FC236}">
                <a16:creationId xmlns:a16="http://schemas.microsoft.com/office/drawing/2014/main" id="{4BE4B0F9-5DE5-4C21-A6DF-746C00ECEA5C}"/>
              </a:ext>
            </a:extLst>
          </p:cNvPr>
          <p:cNvSpPr>
            <a:spLocks noGrp="1"/>
          </p:cNvSpPr>
          <p:nvPr>
            <p:ph idx="1"/>
          </p:nvPr>
        </p:nvSpPr>
        <p:spPr>
          <a:xfrm>
            <a:off x="1005217" y="2380138"/>
            <a:ext cx="11317411" cy="4351338"/>
          </a:xfrm>
        </p:spPr>
        <p:txBody>
          <a:bodyPr>
            <a:normAutofit/>
          </a:bodyPr>
          <a:lstStyle/>
          <a:p>
            <a:r>
              <a:rPr lang="en-US" sz="2500" b="1"/>
              <a:t>Amplify women’s voices</a:t>
            </a:r>
          </a:p>
          <a:p>
            <a:r>
              <a:rPr lang="en-US" sz="2500" b="1"/>
              <a:t>Have women in leadership positions - </a:t>
            </a:r>
            <a:r>
              <a:rPr lang="en-US" sz="2500" b="1" i="1"/>
              <a:t>“gender balance” - #s versus position types</a:t>
            </a:r>
          </a:p>
          <a:p>
            <a:r>
              <a:rPr lang="en-US" sz="2500" b="1"/>
              <a:t>Gender equality in your organization’s code of conduct/operating guidelines</a:t>
            </a:r>
          </a:p>
          <a:p>
            <a:r>
              <a:rPr lang="en-US" sz="2500" b="1"/>
              <a:t>Gender focal person/HR that responds to gender concerns</a:t>
            </a:r>
          </a:p>
          <a:p>
            <a:r>
              <a:rPr lang="en-US" sz="2500" b="1"/>
              <a:t>Gender awareness trainings</a:t>
            </a:r>
          </a:p>
          <a:p>
            <a:r>
              <a:rPr lang="en-US" sz="2500" b="1"/>
              <a:t>Ensure that women’s concerns (e.g., safety in the field) are taken seriously, and that men play a role in helping address these concerns</a:t>
            </a:r>
          </a:p>
          <a:p>
            <a:r>
              <a:rPr lang="en-US" sz="2500" b="1"/>
              <a:t>Men and women are responsible for culture of respect, inclusion, and open communication</a:t>
            </a:r>
          </a:p>
        </p:txBody>
      </p:sp>
      <p:sp>
        <p:nvSpPr>
          <p:cNvPr id="7" name="Rectangle 6">
            <a:extLst>
              <a:ext uri="{FF2B5EF4-FFF2-40B4-BE49-F238E27FC236}">
                <a16:creationId xmlns:a16="http://schemas.microsoft.com/office/drawing/2014/main" id="{7186DD76-BEAB-4127-906D-5396539A551C}"/>
              </a:ext>
            </a:extLst>
          </p:cNvPr>
          <p:cNvSpPr/>
          <p:nvPr/>
        </p:nvSpPr>
        <p:spPr>
          <a:xfrm>
            <a:off x="2220685" y="6245632"/>
            <a:ext cx="9823269" cy="430887"/>
          </a:xfrm>
          <a:prstGeom prst="rect">
            <a:avLst/>
          </a:prstGeom>
          <a:solidFill>
            <a:schemeClr val="accent5">
              <a:lumMod val="20000"/>
              <a:lumOff val="80000"/>
            </a:schemeClr>
          </a:solidFill>
        </p:spPr>
        <p:txBody>
          <a:bodyPr wrap="square">
            <a:spAutoFit/>
          </a:bodyPr>
          <a:lstStyle/>
          <a:p>
            <a:r>
              <a:rPr lang="en-US" sz="2200" b="1" i="1"/>
              <a:t>Example:</a:t>
            </a:r>
            <a:r>
              <a:rPr lang="en-US" sz="2200" b="1"/>
              <a:t> Joke about female staff safety at another project workshop</a:t>
            </a:r>
            <a:endParaRPr lang="en-US" sz="2200" b="1" i="1"/>
          </a:p>
        </p:txBody>
      </p:sp>
      <p:sp>
        <p:nvSpPr>
          <p:cNvPr id="9" name="Rectangle 8">
            <a:extLst>
              <a:ext uri="{FF2B5EF4-FFF2-40B4-BE49-F238E27FC236}">
                <a16:creationId xmlns:a16="http://schemas.microsoft.com/office/drawing/2014/main" id="{82BC1A68-C368-4DC6-9A00-006DE0C2AF09}"/>
              </a:ext>
            </a:extLst>
          </p:cNvPr>
          <p:cNvSpPr/>
          <p:nvPr/>
        </p:nvSpPr>
        <p:spPr>
          <a:xfrm>
            <a:off x="1338447" y="1809751"/>
            <a:ext cx="9316365"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encourage/facilitate gender inclusion in organizations?</a:t>
            </a:r>
          </a:p>
        </p:txBody>
      </p:sp>
      <p:pic>
        <p:nvPicPr>
          <p:cNvPr id="3" name="Graphic 2" descr="Group">
            <a:extLst>
              <a:ext uri="{FF2B5EF4-FFF2-40B4-BE49-F238E27FC236}">
                <a16:creationId xmlns:a16="http://schemas.microsoft.com/office/drawing/2014/main" id="{43093D4E-7F2E-40F1-9E55-CAA08F832448}"/>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7048" y="2808514"/>
            <a:ext cx="914400" cy="914400"/>
          </a:xfrm>
          <a:prstGeom prst="rect">
            <a:avLst/>
          </a:prstGeom>
        </p:spPr>
      </p:pic>
      <p:pic>
        <p:nvPicPr>
          <p:cNvPr id="10" name="Graphic 9" descr="Megaphone">
            <a:extLst>
              <a:ext uri="{FF2B5EF4-FFF2-40B4-BE49-F238E27FC236}">
                <a16:creationId xmlns:a16="http://schemas.microsoft.com/office/drawing/2014/main" id="{2974B235-E679-44AA-8963-2852D099B4EA}"/>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45745" y="2136749"/>
            <a:ext cx="755703" cy="755703"/>
          </a:xfrm>
          <a:prstGeom prst="rect">
            <a:avLst/>
          </a:prstGeom>
        </p:spPr>
      </p:pic>
      <p:pic>
        <p:nvPicPr>
          <p:cNvPr id="12" name="Graphic 11" descr="List">
            <a:extLst>
              <a:ext uri="{FF2B5EF4-FFF2-40B4-BE49-F238E27FC236}">
                <a16:creationId xmlns:a16="http://schemas.microsoft.com/office/drawing/2014/main" id="{E72111CC-F7BA-44E7-BBAE-3C821B456066}"/>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3029" y="3722914"/>
            <a:ext cx="914400" cy="914400"/>
          </a:xfrm>
          <a:prstGeom prst="rect">
            <a:avLst/>
          </a:prstGeom>
        </p:spPr>
      </p:pic>
      <p:pic>
        <p:nvPicPr>
          <p:cNvPr id="14" name="Graphic 13" descr="Chat">
            <a:extLst>
              <a:ext uri="{FF2B5EF4-FFF2-40B4-BE49-F238E27FC236}">
                <a16:creationId xmlns:a16="http://schemas.microsoft.com/office/drawing/2014/main" id="{EFFD1BDB-069D-4F7A-B56D-59C851B6040A}"/>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5781" y="5546675"/>
            <a:ext cx="914400" cy="914400"/>
          </a:xfrm>
          <a:prstGeom prst="rect">
            <a:avLst/>
          </a:prstGeom>
        </p:spPr>
      </p:pic>
      <p:pic>
        <p:nvPicPr>
          <p:cNvPr id="16" name="Graphic 15" descr="Woman">
            <a:extLst>
              <a:ext uri="{FF2B5EF4-FFF2-40B4-BE49-F238E27FC236}">
                <a16:creationId xmlns:a16="http://schemas.microsoft.com/office/drawing/2014/main" id="{3D1A3DE9-0DA4-4B1F-BEC6-46A326522A03}"/>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30962" y="5086885"/>
            <a:ext cx="516155" cy="516155"/>
          </a:xfrm>
          <a:prstGeom prst="rect">
            <a:avLst/>
          </a:prstGeom>
        </p:spPr>
      </p:pic>
      <p:pic>
        <p:nvPicPr>
          <p:cNvPr id="18" name="Graphic 17" descr="Warning">
            <a:extLst>
              <a:ext uri="{FF2B5EF4-FFF2-40B4-BE49-F238E27FC236}">
                <a16:creationId xmlns:a16="http://schemas.microsoft.com/office/drawing/2014/main" id="{D7078F53-A89A-4553-8919-611188261023}"/>
              </a:ext>
            </a:extLst>
          </p:cNvPr>
          <p:cNvPicPr>
            <a:picLocks noChangeAspect="1"/>
          </p:cNvPicPr>
          <p:nvPr/>
        </p:nvPicPr>
        <p:blipFill>
          <a:blip r:embed="rId15" cstate="print">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469957" y="4597225"/>
            <a:ext cx="339124" cy="339124"/>
          </a:xfrm>
          <a:prstGeom prst="rect">
            <a:avLst/>
          </a:prstGeom>
        </p:spPr>
      </p:pic>
      <p:sp>
        <p:nvSpPr>
          <p:cNvPr id="15" name="Rectangle 14">
            <a:extLst>
              <a:ext uri="{FF2B5EF4-FFF2-40B4-BE49-F238E27FC236}">
                <a16:creationId xmlns:a16="http://schemas.microsoft.com/office/drawing/2014/main" id="{7ED288C6-65EB-4562-81E6-CE4665286C76}"/>
              </a:ext>
            </a:extLst>
          </p:cNvPr>
          <p:cNvSpPr/>
          <p:nvPr/>
        </p:nvSpPr>
        <p:spPr>
          <a:xfrm>
            <a:off x="8131627" y="2196039"/>
            <a:ext cx="3151585" cy="477054"/>
          </a:xfrm>
          <a:prstGeom prst="rect">
            <a:avLst/>
          </a:prstGeom>
          <a:solidFill>
            <a:schemeClr val="accent2"/>
          </a:solidFill>
        </p:spPr>
        <p:txBody>
          <a:bodyPr wrap="square">
            <a:spAutoFit/>
          </a:bodyPr>
          <a:lstStyle/>
          <a:p>
            <a:r>
              <a:rPr lang="en-US" sz="2500" b="1"/>
              <a:t>Ideas from group?</a:t>
            </a:r>
          </a:p>
        </p:txBody>
      </p:sp>
    </p:spTree>
    <p:extLst>
      <p:ext uri="{BB962C8B-B14F-4D97-AF65-F5344CB8AC3E}">
        <p14:creationId xmlns:p14="http://schemas.microsoft.com/office/powerpoint/2010/main" val="221686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0" name="Rectangle 9">
            <a:extLst>
              <a:ext uri="{FF2B5EF4-FFF2-40B4-BE49-F238E27FC236}">
                <a16:creationId xmlns:a16="http://schemas.microsoft.com/office/drawing/2014/main" id="{02B37F0E-2B95-46B1-AB09-289C51DA11E0}"/>
              </a:ext>
            </a:extLst>
          </p:cNvPr>
          <p:cNvSpPr/>
          <p:nvPr/>
        </p:nvSpPr>
        <p:spPr>
          <a:xfrm>
            <a:off x="1338447" y="1809751"/>
            <a:ext cx="9316365" cy="9356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evaluate if you organization, project, community are using gender-inclusive practices?</a:t>
            </a:r>
          </a:p>
        </p:txBody>
      </p:sp>
      <p:sp>
        <p:nvSpPr>
          <p:cNvPr id="11" name="Rectangle 10">
            <a:extLst>
              <a:ext uri="{FF2B5EF4-FFF2-40B4-BE49-F238E27FC236}">
                <a16:creationId xmlns:a16="http://schemas.microsoft.com/office/drawing/2014/main" id="{5C377E0C-F365-4995-AD81-B895ACCFAFC2}"/>
              </a:ext>
            </a:extLst>
          </p:cNvPr>
          <p:cNvSpPr/>
          <p:nvPr/>
        </p:nvSpPr>
        <p:spPr>
          <a:xfrm>
            <a:off x="8381999" y="2383589"/>
            <a:ext cx="3151585" cy="477054"/>
          </a:xfrm>
          <a:prstGeom prst="rect">
            <a:avLst/>
          </a:prstGeom>
          <a:solidFill>
            <a:schemeClr val="accent2"/>
          </a:solidFill>
        </p:spPr>
        <p:txBody>
          <a:bodyPr wrap="square">
            <a:spAutoFit/>
          </a:bodyPr>
          <a:lstStyle/>
          <a:p>
            <a:r>
              <a:rPr lang="en-US" sz="2500" b="1"/>
              <a:t>Ideas from group?</a:t>
            </a:r>
          </a:p>
        </p:txBody>
      </p:sp>
    </p:spTree>
    <p:extLst>
      <p:ext uri="{BB962C8B-B14F-4D97-AF65-F5344CB8AC3E}">
        <p14:creationId xmlns:p14="http://schemas.microsoft.com/office/powerpoint/2010/main" val="128285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7" name="Content Placeholder 2">
            <a:extLst>
              <a:ext uri="{FF2B5EF4-FFF2-40B4-BE49-F238E27FC236}">
                <a16:creationId xmlns:a16="http://schemas.microsoft.com/office/drawing/2014/main" id="{7770E462-5F5C-4A2B-A9B3-3BBAC2D569FA}"/>
              </a:ext>
            </a:extLst>
          </p:cNvPr>
          <p:cNvSpPr txBox="1">
            <a:spLocks/>
          </p:cNvSpPr>
          <p:nvPr/>
        </p:nvSpPr>
        <p:spPr>
          <a:xfrm>
            <a:off x="3673909" y="2970346"/>
            <a:ext cx="8333035" cy="28446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“Indicators” are things you can measure to demonstrate what your project is accomplishing</a:t>
            </a:r>
          </a:p>
          <a:p>
            <a:pPr marL="0" indent="0">
              <a:buNone/>
            </a:pPr>
            <a:endParaRPr lang="en-US" b="1"/>
          </a:p>
          <a:p>
            <a:pPr>
              <a:buFont typeface="Wingdings" panose="05000000000000000000" pitchFamily="2" charset="2"/>
              <a:buChar char="à"/>
            </a:pPr>
            <a:r>
              <a:rPr lang="en-US" b="1">
                <a:sym typeface="Wingdings" panose="05000000000000000000" pitchFamily="2" charset="2"/>
              </a:rPr>
              <a:t>They have to be MEASURABLE</a:t>
            </a:r>
          </a:p>
          <a:p>
            <a:pPr>
              <a:buFont typeface="Wingdings" panose="05000000000000000000" pitchFamily="2" charset="2"/>
              <a:buChar char="à"/>
            </a:pPr>
            <a:endParaRPr lang="en-US" b="1"/>
          </a:p>
        </p:txBody>
      </p:sp>
      <p:sp>
        <p:nvSpPr>
          <p:cNvPr id="10" name="Rectangle 9">
            <a:extLst>
              <a:ext uri="{FF2B5EF4-FFF2-40B4-BE49-F238E27FC236}">
                <a16:creationId xmlns:a16="http://schemas.microsoft.com/office/drawing/2014/main" id="{02B37F0E-2B95-46B1-AB09-289C51DA11E0}"/>
              </a:ext>
            </a:extLst>
          </p:cNvPr>
          <p:cNvSpPr/>
          <p:nvPr/>
        </p:nvSpPr>
        <p:spPr>
          <a:xfrm>
            <a:off x="1338447" y="1809751"/>
            <a:ext cx="9316365" cy="9356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evaluate if you organization, project, community are using gender-inclusive practices?</a:t>
            </a:r>
          </a:p>
        </p:txBody>
      </p:sp>
      <p:sp>
        <p:nvSpPr>
          <p:cNvPr id="12" name="Rectangle 11">
            <a:extLst>
              <a:ext uri="{FF2B5EF4-FFF2-40B4-BE49-F238E27FC236}">
                <a16:creationId xmlns:a16="http://schemas.microsoft.com/office/drawing/2014/main" id="{100F45F0-BAF1-4164-AC33-3F0A07065F9F}"/>
              </a:ext>
            </a:extLst>
          </p:cNvPr>
          <p:cNvSpPr/>
          <p:nvPr/>
        </p:nvSpPr>
        <p:spPr>
          <a:xfrm>
            <a:off x="185056" y="2970346"/>
            <a:ext cx="3394537" cy="9173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1. Indicators</a:t>
            </a:r>
          </a:p>
        </p:txBody>
      </p:sp>
    </p:spTree>
    <p:extLst>
      <p:ext uri="{BB962C8B-B14F-4D97-AF65-F5344CB8AC3E}">
        <p14:creationId xmlns:p14="http://schemas.microsoft.com/office/powerpoint/2010/main" val="127896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2" name="Rectangle 11">
            <a:extLst>
              <a:ext uri="{FF2B5EF4-FFF2-40B4-BE49-F238E27FC236}">
                <a16:creationId xmlns:a16="http://schemas.microsoft.com/office/drawing/2014/main" id="{100F45F0-BAF1-4164-AC33-3F0A07065F9F}"/>
              </a:ext>
            </a:extLst>
          </p:cNvPr>
          <p:cNvSpPr/>
          <p:nvPr/>
        </p:nvSpPr>
        <p:spPr>
          <a:xfrm>
            <a:off x="185056" y="2970346"/>
            <a:ext cx="3394537" cy="9173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1. Indicators</a:t>
            </a:r>
          </a:p>
        </p:txBody>
      </p:sp>
      <p:graphicFrame>
        <p:nvGraphicFramePr>
          <p:cNvPr id="4" name="Table 3">
            <a:extLst>
              <a:ext uri="{FF2B5EF4-FFF2-40B4-BE49-F238E27FC236}">
                <a16:creationId xmlns:a16="http://schemas.microsoft.com/office/drawing/2014/main" id="{56E5D09B-72D5-40B0-8C70-9F4F7EA78E56}"/>
              </a:ext>
            </a:extLst>
          </p:cNvPr>
          <p:cNvGraphicFramePr>
            <a:graphicFrameLocks noGrp="1"/>
          </p:cNvGraphicFramePr>
          <p:nvPr>
            <p:extLst>
              <p:ext uri="{D42A27DB-BD31-4B8C-83A1-F6EECF244321}">
                <p14:modId xmlns:p14="http://schemas.microsoft.com/office/powerpoint/2010/main" val="1273046308"/>
              </p:ext>
            </p:extLst>
          </p:nvPr>
        </p:nvGraphicFramePr>
        <p:xfrm>
          <a:off x="3685549" y="1779450"/>
          <a:ext cx="8127999" cy="1803400"/>
        </p:xfrm>
        <a:graphic>
          <a:graphicData uri="http://schemas.openxmlformats.org/drawingml/2006/table">
            <a:tbl>
              <a:tblPr firstRow="1" bandRow="1">
                <a:tableStyleId>{5C22544A-7EE6-4342-B048-85BDC9FD1C3A}</a:tableStyleId>
              </a:tblPr>
              <a:tblGrid>
                <a:gridCol w="2953658">
                  <a:extLst>
                    <a:ext uri="{9D8B030D-6E8A-4147-A177-3AD203B41FA5}">
                      <a16:colId xmlns:a16="http://schemas.microsoft.com/office/drawing/2014/main" val="2848553597"/>
                    </a:ext>
                  </a:extLst>
                </a:gridCol>
                <a:gridCol w="2874908">
                  <a:extLst>
                    <a:ext uri="{9D8B030D-6E8A-4147-A177-3AD203B41FA5}">
                      <a16:colId xmlns:a16="http://schemas.microsoft.com/office/drawing/2014/main" val="1479417974"/>
                    </a:ext>
                  </a:extLst>
                </a:gridCol>
                <a:gridCol w="2299433">
                  <a:extLst>
                    <a:ext uri="{9D8B030D-6E8A-4147-A177-3AD203B41FA5}">
                      <a16:colId xmlns:a16="http://schemas.microsoft.com/office/drawing/2014/main" val="2881523992"/>
                    </a:ext>
                  </a:extLst>
                </a:gridCol>
              </a:tblGrid>
              <a:tr h="370840">
                <a:tc>
                  <a:txBody>
                    <a:bodyPr/>
                    <a:lstStyle/>
                    <a:p>
                      <a:r>
                        <a:rPr lang="en-US"/>
                        <a:t>OBJECTIVE/GOAL</a:t>
                      </a:r>
                    </a:p>
                  </a:txBody>
                  <a:tcPr/>
                </a:tc>
                <a:tc>
                  <a:txBody>
                    <a:bodyPr/>
                    <a:lstStyle/>
                    <a:p>
                      <a:r>
                        <a:rPr lang="en-US"/>
                        <a:t>INDICATOR</a:t>
                      </a:r>
                    </a:p>
                  </a:txBody>
                  <a:tcPr/>
                </a:tc>
                <a:tc>
                  <a:txBody>
                    <a:bodyPr/>
                    <a:lstStyle/>
                    <a:p>
                      <a:r>
                        <a:rPr lang="en-US"/>
                        <a:t>HOW TO MEASURE</a:t>
                      </a:r>
                    </a:p>
                  </a:txBody>
                  <a:tcPr/>
                </a:tc>
                <a:extLst>
                  <a:ext uri="{0D108BD9-81ED-4DB2-BD59-A6C34878D82A}">
                    <a16:rowId xmlns:a16="http://schemas.microsoft.com/office/drawing/2014/main" val="97863567"/>
                  </a:ext>
                </a:extLst>
              </a:tr>
              <a:tr h="370840">
                <a:tc>
                  <a:txBody>
                    <a:bodyPr/>
                    <a:lstStyle/>
                    <a:p>
                      <a:r>
                        <a:rPr lang="en-US" sz="2200"/>
                        <a:t>More women’s participation in project activities</a:t>
                      </a:r>
                    </a:p>
                  </a:txBody>
                  <a:tcPr/>
                </a:tc>
                <a:tc>
                  <a:txBody>
                    <a:bodyPr/>
                    <a:lstStyle/>
                    <a:p>
                      <a:r>
                        <a:rPr lang="en-US" sz="2200"/>
                        <a:t>By the end of 2018, project meetings will have at least 45% female participants</a:t>
                      </a:r>
                    </a:p>
                  </a:txBody>
                  <a:tcPr/>
                </a:tc>
                <a:tc>
                  <a:txBody>
                    <a:bodyPr/>
                    <a:lstStyle/>
                    <a:p>
                      <a:r>
                        <a:rPr lang="en-US" sz="2200"/>
                        <a:t>Attendance records</a:t>
                      </a:r>
                    </a:p>
                  </a:txBody>
                  <a:tcPr/>
                </a:tc>
                <a:extLst>
                  <a:ext uri="{0D108BD9-81ED-4DB2-BD59-A6C34878D82A}">
                    <a16:rowId xmlns:a16="http://schemas.microsoft.com/office/drawing/2014/main" val="3574444595"/>
                  </a:ext>
                </a:extLst>
              </a:tr>
            </a:tbl>
          </a:graphicData>
        </a:graphic>
      </p:graphicFrame>
    </p:spTree>
    <p:extLst>
      <p:ext uri="{BB962C8B-B14F-4D97-AF65-F5344CB8AC3E}">
        <p14:creationId xmlns:p14="http://schemas.microsoft.com/office/powerpoint/2010/main" val="186057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2" name="Rectangle 11">
            <a:extLst>
              <a:ext uri="{FF2B5EF4-FFF2-40B4-BE49-F238E27FC236}">
                <a16:creationId xmlns:a16="http://schemas.microsoft.com/office/drawing/2014/main" id="{100F45F0-BAF1-4164-AC33-3F0A07065F9F}"/>
              </a:ext>
            </a:extLst>
          </p:cNvPr>
          <p:cNvSpPr/>
          <p:nvPr/>
        </p:nvSpPr>
        <p:spPr>
          <a:xfrm>
            <a:off x="185056" y="2970346"/>
            <a:ext cx="3394537" cy="9173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1. Indicators</a:t>
            </a:r>
          </a:p>
        </p:txBody>
      </p:sp>
      <p:graphicFrame>
        <p:nvGraphicFramePr>
          <p:cNvPr id="4" name="Table 3">
            <a:extLst>
              <a:ext uri="{FF2B5EF4-FFF2-40B4-BE49-F238E27FC236}">
                <a16:creationId xmlns:a16="http://schemas.microsoft.com/office/drawing/2014/main" id="{56E5D09B-72D5-40B0-8C70-9F4F7EA78E56}"/>
              </a:ext>
            </a:extLst>
          </p:cNvPr>
          <p:cNvGraphicFramePr>
            <a:graphicFrameLocks noGrp="1"/>
          </p:cNvGraphicFramePr>
          <p:nvPr>
            <p:extLst>
              <p:ext uri="{D42A27DB-BD31-4B8C-83A1-F6EECF244321}">
                <p14:modId xmlns:p14="http://schemas.microsoft.com/office/powerpoint/2010/main" val="2112014842"/>
              </p:ext>
            </p:extLst>
          </p:nvPr>
        </p:nvGraphicFramePr>
        <p:xfrm>
          <a:off x="3685549" y="1786176"/>
          <a:ext cx="8127999" cy="2992882"/>
        </p:xfrm>
        <a:graphic>
          <a:graphicData uri="http://schemas.openxmlformats.org/drawingml/2006/table">
            <a:tbl>
              <a:tblPr firstRow="1" bandRow="1">
                <a:tableStyleId>{5C22544A-7EE6-4342-B048-85BDC9FD1C3A}</a:tableStyleId>
              </a:tblPr>
              <a:tblGrid>
                <a:gridCol w="2953658">
                  <a:extLst>
                    <a:ext uri="{9D8B030D-6E8A-4147-A177-3AD203B41FA5}">
                      <a16:colId xmlns:a16="http://schemas.microsoft.com/office/drawing/2014/main" val="2848553597"/>
                    </a:ext>
                  </a:extLst>
                </a:gridCol>
                <a:gridCol w="2874908">
                  <a:extLst>
                    <a:ext uri="{9D8B030D-6E8A-4147-A177-3AD203B41FA5}">
                      <a16:colId xmlns:a16="http://schemas.microsoft.com/office/drawing/2014/main" val="1479417974"/>
                    </a:ext>
                  </a:extLst>
                </a:gridCol>
                <a:gridCol w="2299433">
                  <a:extLst>
                    <a:ext uri="{9D8B030D-6E8A-4147-A177-3AD203B41FA5}">
                      <a16:colId xmlns:a16="http://schemas.microsoft.com/office/drawing/2014/main" val="2881523992"/>
                    </a:ext>
                  </a:extLst>
                </a:gridCol>
              </a:tblGrid>
              <a:tr h="350215">
                <a:tc>
                  <a:txBody>
                    <a:bodyPr/>
                    <a:lstStyle/>
                    <a:p>
                      <a:r>
                        <a:rPr lang="en-US"/>
                        <a:t>OBJECTIVE/GOAL</a:t>
                      </a:r>
                    </a:p>
                  </a:txBody>
                  <a:tcPr/>
                </a:tc>
                <a:tc>
                  <a:txBody>
                    <a:bodyPr/>
                    <a:lstStyle/>
                    <a:p>
                      <a:r>
                        <a:rPr lang="en-US"/>
                        <a:t>INDICATOR</a:t>
                      </a:r>
                    </a:p>
                  </a:txBody>
                  <a:tcPr/>
                </a:tc>
                <a:tc>
                  <a:txBody>
                    <a:bodyPr/>
                    <a:lstStyle/>
                    <a:p>
                      <a:r>
                        <a:rPr lang="en-US"/>
                        <a:t>HOW TO MEASURE</a:t>
                      </a:r>
                    </a:p>
                  </a:txBody>
                  <a:tcPr/>
                </a:tc>
                <a:extLst>
                  <a:ext uri="{0D108BD9-81ED-4DB2-BD59-A6C34878D82A}">
                    <a16:rowId xmlns:a16="http://schemas.microsoft.com/office/drawing/2014/main" val="97863567"/>
                  </a:ext>
                </a:extLst>
              </a:tr>
              <a:tr h="1371676">
                <a:tc>
                  <a:txBody>
                    <a:bodyPr/>
                    <a:lstStyle/>
                    <a:p>
                      <a:r>
                        <a:rPr lang="en-US" sz="2200"/>
                        <a:t>More women’s participation in project activities</a:t>
                      </a:r>
                    </a:p>
                  </a:txBody>
                  <a:tcPr/>
                </a:tc>
                <a:tc>
                  <a:txBody>
                    <a:bodyPr/>
                    <a:lstStyle/>
                    <a:p>
                      <a:r>
                        <a:rPr lang="en-US" sz="2200"/>
                        <a:t>By the end of 2018, project meetings will have at least 45% female participants</a:t>
                      </a:r>
                    </a:p>
                  </a:txBody>
                  <a:tcPr/>
                </a:tc>
                <a:tc>
                  <a:txBody>
                    <a:bodyPr/>
                    <a:lstStyle/>
                    <a:p>
                      <a:r>
                        <a:rPr lang="en-US" sz="2200"/>
                        <a:t>Attendance records</a:t>
                      </a:r>
                    </a:p>
                  </a:txBody>
                  <a:tcPr/>
                </a:tc>
                <a:extLst>
                  <a:ext uri="{0D108BD9-81ED-4DB2-BD59-A6C34878D82A}">
                    <a16:rowId xmlns:a16="http://schemas.microsoft.com/office/drawing/2014/main" val="3574444595"/>
                  </a:ext>
                </a:extLst>
              </a:tr>
              <a:tr h="1194562">
                <a:tc>
                  <a:txBody>
                    <a:bodyPr/>
                    <a:lstStyle/>
                    <a:p>
                      <a:r>
                        <a:rPr lang="en-US" sz="2200"/>
                        <a:t>Women feel more empowered to participate in activities</a:t>
                      </a:r>
                    </a:p>
                  </a:txBody>
                  <a:tcPr/>
                </a:tc>
                <a:tc>
                  <a:txBody>
                    <a:bodyPr/>
                    <a:lstStyle/>
                    <a:p>
                      <a:r>
                        <a:rPr lang="en-US" sz="2200"/>
                        <a:t>15% more women feel confident that their ideas are listened to</a:t>
                      </a:r>
                    </a:p>
                  </a:txBody>
                  <a:tcPr/>
                </a:tc>
                <a:tc>
                  <a:txBody>
                    <a:bodyPr/>
                    <a:lstStyle/>
                    <a:p>
                      <a:r>
                        <a:rPr lang="en-US" sz="2200"/>
                        <a:t>Interview survey (before and after)</a:t>
                      </a:r>
                    </a:p>
                  </a:txBody>
                  <a:tcPr/>
                </a:tc>
                <a:extLst>
                  <a:ext uri="{0D108BD9-81ED-4DB2-BD59-A6C34878D82A}">
                    <a16:rowId xmlns:a16="http://schemas.microsoft.com/office/drawing/2014/main" val="2373400670"/>
                  </a:ext>
                </a:extLst>
              </a:tr>
            </a:tbl>
          </a:graphicData>
        </a:graphic>
      </p:graphicFrame>
      <p:sp>
        <p:nvSpPr>
          <p:cNvPr id="7" name="Content Placeholder 2">
            <a:extLst>
              <a:ext uri="{FF2B5EF4-FFF2-40B4-BE49-F238E27FC236}">
                <a16:creationId xmlns:a16="http://schemas.microsoft.com/office/drawing/2014/main" id="{2DCF697A-A880-41E6-8FEC-2FE5319B29D8}"/>
              </a:ext>
            </a:extLst>
          </p:cNvPr>
          <p:cNvSpPr txBox="1">
            <a:spLocks/>
          </p:cNvSpPr>
          <p:nvPr/>
        </p:nvSpPr>
        <p:spPr>
          <a:xfrm>
            <a:off x="378452" y="4883447"/>
            <a:ext cx="11813548" cy="7511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 b="1"/>
              <a:t>Requires “sex disaggregated data” – i.e., data for men and data for women</a:t>
            </a:r>
          </a:p>
          <a:p>
            <a:pPr marL="0" indent="0">
              <a:lnSpc>
                <a:spcPct val="100000"/>
              </a:lnSpc>
              <a:buNone/>
            </a:pPr>
            <a:r>
              <a:rPr lang="en-US" sz="2200" b="1">
                <a:solidFill>
                  <a:schemeClr val="accent5">
                    <a:lumMod val="75000"/>
                  </a:schemeClr>
                </a:solidFill>
              </a:rPr>
              <a:t>Aggregated data: 50 participants</a:t>
            </a:r>
            <a:r>
              <a:rPr lang="en-US" sz="2200"/>
              <a:t>	|	</a:t>
            </a:r>
            <a:r>
              <a:rPr lang="en-US" sz="2200" b="1">
                <a:solidFill>
                  <a:schemeClr val="accent2"/>
                </a:solidFill>
              </a:rPr>
              <a:t>Sex disaggregated: 38 men, 12 women participants</a:t>
            </a:r>
          </a:p>
          <a:p>
            <a:pPr marL="0" indent="0">
              <a:lnSpc>
                <a:spcPct val="100000"/>
              </a:lnSpc>
              <a:buNone/>
            </a:pPr>
            <a:r>
              <a:rPr lang="en-US" sz="2200">
                <a:sym typeface="Wingdings" panose="05000000000000000000" pitchFamily="2" charset="2"/>
              </a:rPr>
              <a:t> Collect information on gender, age, other important characteristics (ethnic group, religion, etc.)</a:t>
            </a:r>
            <a:endParaRPr lang="en-US" sz="2200"/>
          </a:p>
        </p:txBody>
      </p:sp>
    </p:spTree>
    <p:extLst>
      <p:ext uri="{BB962C8B-B14F-4D97-AF65-F5344CB8AC3E}">
        <p14:creationId xmlns:p14="http://schemas.microsoft.com/office/powerpoint/2010/main" val="1062847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0" name="Rectangle 9">
            <a:extLst>
              <a:ext uri="{FF2B5EF4-FFF2-40B4-BE49-F238E27FC236}">
                <a16:creationId xmlns:a16="http://schemas.microsoft.com/office/drawing/2014/main" id="{02B37F0E-2B95-46B1-AB09-289C51DA11E0}"/>
              </a:ext>
            </a:extLst>
          </p:cNvPr>
          <p:cNvSpPr/>
          <p:nvPr/>
        </p:nvSpPr>
        <p:spPr>
          <a:xfrm>
            <a:off x="1338447" y="1809751"/>
            <a:ext cx="9316365" cy="9356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evaluate if you organization, project, community are using gender-inclusive practices?</a:t>
            </a:r>
          </a:p>
        </p:txBody>
      </p:sp>
      <p:sp>
        <p:nvSpPr>
          <p:cNvPr id="11" name="Rectangle 10">
            <a:extLst>
              <a:ext uri="{FF2B5EF4-FFF2-40B4-BE49-F238E27FC236}">
                <a16:creationId xmlns:a16="http://schemas.microsoft.com/office/drawing/2014/main" id="{1791A73A-8C2A-4B42-96CC-C24CB41707F3}"/>
              </a:ext>
            </a:extLst>
          </p:cNvPr>
          <p:cNvSpPr/>
          <p:nvPr/>
        </p:nvSpPr>
        <p:spPr>
          <a:xfrm>
            <a:off x="185055" y="4037855"/>
            <a:ext cx="3394537" cy="16009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2. More open evaluation </a:t>
            </a:r>
          </a:p>
        </p:txBody>
      </p:sp>
      <p:sp>
        <p:nvSpPr>
          <p:cNvPr id="13" name="Content Placeholder 2">
            <a:extLst>
              <a:ext uri="{FF2B5EF4-FFF2-40B4-BE49-F238E27FC236}">
                <a16:creationId xmlns:a16="http://schemas.microsoft.com/office/drawing/2014/main" id="{BEAB9AEB-07C1-49B7-88F0-0F70DF036FD6}"/>
              </a:ext>
            </a:extLst>
          </p:cNvPr>
          <p:cNvSpPr txBox="1">
            <a:spLocks/>
          </p:cNvSpPr>
          <p:nvPr/>
        </p:nvSpPr>
        <p:spPr>
          <a:xfrm>
            <a:off x="3891622" y="2807785"/>
            <a:ext cx="7690778" cy="34612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700" b="1"/>
          </a:p>
          <a:p>
            <a:pPr marL="0" indent="0">
              <a:buNone/>
            </a:pPr>
            <a:r>
              <a:rPr lang="en-US" sz="2700" b="1"/>
              <a:t>Advantage: </a:t>
            </a:r>
            <a:r>
              <a:rPr lang="en-US" sz="2700"/>
              <a:t>gives you a more complete picture of the situation</a:t>
            </a:r>
          </a:p>
          <a:p>
            <a:pPr marL="0" indent="0">
              <a:buNone/>
            </a:pPr>
            <a:r>
              <a:rPr lang="en-US" sz="2700" b="1">
                <a:solidFill>
                  <a:schemeClr val="accent2"/>
                </a:solidFill>
              </a:rPr>
              <a:t>Indicators measure things that you </a:t>
            </a:r>
            <a:r>
              <a:rPr lang="en-US" sz="2700" b="1" i="1">
                <a:solidFill>
                  <a:schemeClr val="accent2"/>
                </a:solidFill>
              </a:rPr>
              <a:t>expect</a:t>
            </a:r>
            <a:r>
              <a:rPr lang="en-US" sz="2700" b="1">
                <a:solidFill>
                  <a:schemeClr val="accent2"/>
                </a:solidFill>
              </a:rPr>
              <a:t> to happen</a:t>
            </a:r>
          </a:p>
          <a:p>
            <a:pPr marL="0" indent="0">
              <a:buNone/>
            </a:pPr>
            <a:r>
              <a:rPr lang="en-US" sz="2700" b="1">
                <a:solidFill>
                  <a:schemeClr val="accent5">
                    <a:lumMod val="75000"/>
                  </a:schemeClr>
                </a:solidFill>
              </a:rPr>
              <a:t>More open evaluation – allows you to measure </a:t>
            </a:r>
            <a:r>
              <a:rPr lang="en-US" sz="2700" b="1" i="1">
                <a:solidFill>
                  <a:schemeClr val="accent5">
                    <a:lumMod val="75000"/>
                  </a:schemeClr>
                </a:solidFill>
              </a:rPr>
              <a:t>unexpected</a:t>
            </a:r>
            <a:r>
              <a:rPr lang="en-US" sz="2700" b="1">
                <a:solidFill>
                  <a:schemeClr val="accent5">
                    <a:lumMod val="75000"/>
                  </a:schemeClr>
                </a:solidFill>
              </a:rPr>
              <a:t> outcomes/impacts</a:t>
            </a:r>
          </a:p>
        </p:txBody>
      </p:sp>
    </p:spTree>
    <p:extLst>
      <p:ext uri="{BB962C8B-B14F-4D97-AF65-F5344CB8AC3E}">
        <p14:creationId xmlns:p14="http://schemas.microsoft.com/office/powerpoint/2010/main" val="2823672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0" name="Rectangle 9">
            <a:extLst>
              <a:ext uri="{FF2B5EF4-FFF2-40B4-BE49-F238E27FC236}">
                <a16:creationId xmlns:a16="http://schemas.microsoft.com/office/drawing/2014/main" id="{02B37F0E-2B95-46B1-AB09-289C51DA11E0}"/>
              </a:ext>
            </a:extLst>
          </p:cNvPr>
          <p:cNvSpPr/>
          <p:nvPr/>
        </p:nvSpPr>
        <p:spPr>
          <a:xfrm>
            <a:off x="1338447" y="1809751"/>
            <a:ext cx="9316365" cy="9356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evaluate if you organization, project, community are using gender-inclusive practices?</a:t>
            </a:r>
          </a:p>
        </p:txBody>
      </p:sp>
      <p:sp>
        <p:nvSpPr>
          <p:cNvPr id="13" name="Content Placeholder 2">
            <a:extLst>
              <a:ext uri="{FF2B5EF4-FFF2-40B4-BE49-F238E27FC236}">
                <a16:creationId xmlns:a16="http://schemas.microsoft.com/office/drawing/2014/main" id="{BEAB9AEB-07C1-49B7-88F0-0F70DF036FD6}"/>
              </a:ext>
            </a:extLst>
          </p:cNvPr>
          <p:cNvSpPr txBox="1">
            <a:spLocks/>
          </p:cNvSpPr>
          <p:nvPr/>
        </p:nvSpPr>
        <p:spPr>
          <a:xfrm>
            <a:off x="3712029" y="2807785"/>
            <a:ext cx="8190411" cy="32154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Outcome Harvesting approach</a:t>
            </a:r>
          </a:p>
          <a:p>
            <a:r>
              <a:rPr lang="en-US"/>
              <a:t>Document changes in your project communities</a:t>
            </a:r>
          </a:p>
          <a:p>
            <a:r>
              <a:rPr lang="en-US"/>
              <a:t>Evaluate how these changes could be linked to your project’s work, using your theory of change</a:t>
            </a:r>
          </a:p>
          <a:p>
            <a:r>
              <a:rPr lang="en-US"/>
              <a:t>Evaluate &amp; verify with project stakeholders</a:t>
            </a:r>
          </a:p>
        </p:txBody>
      </p:sp>
      <p:sp>
        <p:nvSpPr>
          <p:cNvPr id="9" name="Rectangle 8">
            <a:extLst>
              <a:ext uri="{FF2B5EF4-FFF2-40B4-BE49-F238E27FC236}">
                <a16:creationId xmlns:a16="http://schemas.microsoft.com/office/drawing/2014/main" id="{427E6AF4-40FA-4A12-9187-A9238D9B45A9}"/>
              </a:ext>
            </a:extLst>
          </p:cNvPr>
          <p:cNvSpPr/>
          <p:nvPr/>
        </p:nvSpPr>
        <p:spPr>
          <a:xfrm>
            <a:off x="185055" y="4037855"/>
            <a:ext cx="3394537" cy="16009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2. More open evaluation </a:t>
            </a:r>
          </a:p>
        </p:txBody>
      </p:sp>
      <p:sp>
        <p:nvSpPr>
          <p:cNvPr id="2" name="Arrow: Right 1">
            <a:extLst>
              <a:ext uri="{FF2B5EF4-FFF2-40B4-BE49-F238E27FC236}">
                <a16:creationId xmlns:a16="http://schemas.microsoft.com/office/drawing/2014/main" id="{A7E324E7-53F3-450E-9FFE-05B2E8EFDBB0}"/>
              </a:ext>
            </a:extLst>
          </p:cNvPr>
          <p:cNvSpPr/>
          <p:nvPr/>
        </p:nvSpPr>
        <p:spPr>
          <a:xfrm>
            <a:off x="1338447" y="3037768"/>
            <a:ext cx="2318658" cy="707683"/>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IUCN NL uses this</a:t>
            </a:r>
          </a:p>
        </p:txBody>
      </p:sp>
      <p:sp>
        <p:nvSpPr>
          <p:cNvPr id="3" name="Oval 2">
            <a:extLst>
              <a:ext uri="{FF2B5EF4-FFF2-40B4-BE49-F238E27FC236}">
                <a16:creationId xmlns:a16="http://schemas.microsoft.com/office/drawing/2014/main" id="{DB142100-0665-4DC2-A5B5-9A0125579E1C}"/>
              </a:ext>
            </a:extLst>
          </p:cNvPr>
          <p:cNvSpPr/>
          <p:nvPr/>
        </p:nvSpPr>
        <p:spPr>
          <a:xfrm>
            <a:off x="3744686" y="5344327"/>
            <a:ext cx="1932214" cy="15131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Identify change</a:t>
            </a:r>
          </a:p>
        </p:txBody>
      </p:sp>
      <p:sp>
        <p:nvSpPr>
          <p:cNvPr id="14" name="Oval 13">
            <a:extLst>
              <a:ext uri="{FF2B5EF4-FFF2-40B4-BE49-F238E27FC236}">
                <a16:creationId xmlns:a16="http://schemas.microsoft.com/office/drawing/2014/main" id="{70BCFBBE-4854-4EFC-8577-5710C913B729}"/>
              </a:ext>
            </a:extLst>
          </p:cNvPr>
          <p:cNvSpPr/>
          <p:nvPr/>
        </p:nvSpPr>
        <p:spPr>
          <a:xfrm>
            <a:off x="5310829" y="5344327"/>
            <a:ext cx="2352714" cy="1513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accent1">
                    <a:lumMod val="75000"/>
                  </a:schemeClr>
                </a:solidFill>
              </a:rPr>
              <a:t>Is it significant?</a:t>
            </a:r>
          </a:p>
        </p:txBody>
      </p:sp>
      <p:sp>
        <p:nvSpPr>
          <p:cNvPr id="15" name="Oval 14">
            <a:extLst>
              <a:ext uri="{FF2B5EF4-FFF2-40B4-BE49-F238E27FC236}">
                <a16:creationId xmlns:a16="http://schemas.microsoft.com/office/drawing/2014/main" id="{E066CA7F-26DF-4122-A9AE-D81178DD4FCF}"/>
              </a:ext>
            </a:extLst>
          </p:cNvPr>
          <p:cNvSpPr/>
          <p:nvPr/>
        </p:nvSpPr>
        <p:spPr>
          <a:xfrm>
            <a:off x="8949534" y="5344327"/>
            <a:ext cx="2352714" cy="15131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How did your work contribute?</a:t>
            </a:r>
          </a:p>
        </p:txBody>
      </p:sp>
      <p:sp>
        <p:nvSpPr>
          <p:cNvPr id="16" name="Freeform: Shape 15">
            <a:extLst>
              <a:ext uri="{FF2B5EF4-FFF2-40B4-BE49-F238E27FC236}">
                <a16:creationId xmlns:a16="http://schemas.microsoft.com/office/drawing/2014/main" id="{09056CC4-04BE-41B6-AFD8-449CFB973098}"/>
              </a:ext>
            </a:extLst>
          </p:cNvPr>
          <p:cNvSpPr/>
          <p:nvPr/>
        </p:nvSpPr>
        <p:spPr>
          <a:xfrm>
            <a:off x="5310830" y="5264855"/>
            <a:ext cx="3735200" cy="384831"/>
          </a:xfrm>
          <a:custGeom>
            <a:avLst/>
            <a:gdLst>
              <a:gd name="connsiteX0" fmla="*/ 3483429 w 3483429"/>
              <a:gd name="connsiteY0" fmla="*/ 384831 h 384831"/>
              <a:gd name="connsiteX1" fmla="*/ 2133600 w 3483429"/>
              <a:gd name="connsiteY1" fmla="*/ 3831 h 384831"/>
              <a:gd name="connsiteX2" fmla="*/ 0 w 3483429"/>
              <a:gd name="connsiteY2" fmla="*/ 221545 h 384831"/>
            </a:gdLst>
            <a:ahLst/>
            <a:cxnLst>
              <a:cxn ang="0">
                <a:pos x="connsiteX0" y="connsiteY0"/>
              </a:cxn>
              <a:cxn ang="0">
                <a:pos x="connsiteX1" y="connsiteY1"/>
              </a:cxn>
              <a:cxn ang="0">
                <a:pos x="connsiteX2" y="connsiteY2"/>
              </a:cxn>
            </a:cxnLst>
            <a:rect l="l" t="t" r="r" b="b"/>
            <a:pathLst>
              <a:path w="3483429" h="384831">
                <a:moveTo>
                  <a:pt x="3483429" y="384831"/>
                </a:moveTo>
                <a:cubicBezTo>
                  <a:pt x="3098800" y="207938"/>
                  <a:pt x="2714171" y="31045"/>
                  <a:pt x="2133600" y="3831"/>
                </a:cubicBezTo>
                <a:cubicBezTo>
                  <a:pt x="1553029" y="-23383"/>
                  <a:pt x="776514" y="99081"/>
                  <a:pt x="0" y="221545"/>
                </a:cubicBezTo>
              </a:path>
            </a:pathLst>
          </a:cu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871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4" grpId="0"/>
      <p:bldP spid="1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7" name="Content Placeholder 2">
            <a:extLst>
              <a:ext uri="{FF2B5EF4-FFF2-40B4-BE49-F238E27FC236}">
                <a16:creationId xmlns:a16="http://schemas.microsoft.com/office/drawing/2014/main" id="{7770E462-5F5C-4A2B-A9B3-3BBAC2D569FA}"/>
              </a:ext>
            </a:extLst>
          </p:cNvPr>
          <p:cNvSpPr txBox="1">
            <a:spLocks/>
          </p:cNvSpPr>
          <p:nvPr/>
        </p:nvSpPr>
        <p:spPr>
          <a:xfrm>
            <a:off x="3813582" y="3145860"/>
            <a:ext cx="7747047" cy="28446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Most Significant Changes approach</a:t>
            </a:r>
          </a:p>
          <a:p>
            <a:pPr marL="0" indent="0">
              <a:buNone/>
            </a:pPr>
            <a:r>
              <a:rPr lang="en-US" sz="2200"/>
              <a:t>Learn about the impacts of your project from listening to people’s stories about their experiences</a:t>
            </a:r>
          </a:p>
          <a:p>
            <a:pPr marL="0" indent="0">
              <a:buNone/>
            </a:pPr>
            <a:endParaRPr lang="en-US" b="1"/>
          </a:p>
        </p:txBody>
      </p:sp>
      <p:sp>
        <p:nvSpPr>
          <p:cNvPr id="10" name="Rectangle 9">
            <a:extLst>
              <a:ext uri="{FF2B5EF4-FFF2-40B4-BE49-F238E27FC236}">
                <a16:creationId xmlns:a16="http://schemas.microsoft.com/office/drawing/2014/main" id="{02B37F0E-2B95-46B1-AB09-289C51DA11E0}"/>
              </a:ext>
            </a:extLst>
          </p:cNvPr>
          <p:cNvSpPr/>
          <p:nvPr/>
        </p:nvSpPr>
        <p:spPr>
          <a:xfrm>
            <a:off x="1338447" y="1809751"/>
            <a:ext cx="9316365" cy="9356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evaluate if you organization, project, community are using gender-inclusive practices?</a:t>
            </a:r>
          </a:p>
        </p:txBody>
      </p:sp>
      <p:sp>
        <p:nvSpPr>
          <p:cNvPr id="9" name="Rectangle 8">
            <a:extLst>
              <a:ext uri="{FF2B5EF4-FFF2-40B4-BE49-F238E27FC236}">
                <a16:creationId xmlns:a16="http://schemas.microsoft.com/office/drawing/2014/main" id="{427E6AF4-40FA-4A12-9187-A9238D9B45A9}"/>
              </a:ext>
            </a:extLst>
          </p:cNvPr>
          <p:cNvSpPr/>
          <p:nvPr/>
        </p:nvSpPr>
        <p:spPr>
          <a:xfrm>
            <a:off x="185055" y="4037855"/>
            <a:ext cx="3394537" cy="16009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2. More open evaluation </a:t>
            </a:r>
          </a:p>
        </p:txBody>
      </p:sp>
      <p:pic>
        <p:nvPicPr>
          <p:cNvPr id="2050" name="Picture 2" descr="Image result for most significant change">
            <a:extLst>
              <a:ext uri="{FF2B5EF4-FFF2-40B4-BE49-F238E27FC236}">
                <a16:creationId xmlns:a16="http://schemas.microsoft.com/office/drawing/2014/main" id="{F54D86F3-8140-4E98-BF44-F411507331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1114" y="4041730"/>
            <a:ext cx="3004457" cy="2672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817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projects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7" name="Content Placeholder 2">
            <a:extLst>
              <a:ext uri="{FF2B5EF4-FFF2-40B4-BE49-F238E27FC236}">
                <a16:creationId xmlns:a16="http://schemas.microsoft.com/office/drawing/2014/main" id="{7770E462-5F5C-4A2B-A9B3-3BBAC2D569FA}"/>
              </a:ext>
            </a:extLst>
          </p:cNvPr>
          <p:cNvSpPr txBox="1">
            <a:spLocks/>
          </p:cNvSpPr>
          <p:nvPr/>
        </p:nvSpPr>
        <p:spPr>
          <a:xfrm>
            <a:off x="3673909" y="3788228"/>
            <a:ext cx="8333035" cy="7511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Often, the 2 are used together!</a:t>
            </a:r>
          </a:p>
        </p:txBody>
      </p:sp>
      <p:sp>
        <p:nvSpPr>
          <p:cNvPr id="10" name="Rectangle 9">
            <a:extLst>
              <a:ext uri="{FF2B5EF4-FFF2-40B4-BE49-F238E27FC236}">
                <a16:creationId xmlns:a16="http://schemas.microsoft.com/office/drawing/2014/main" id="{02B37F0E-2B95-46B1-AB09-289C51DA11E0}"/>
              </a:ext>
            </a:extLst>
          </p:cNvPr>
          <p:cNvSpPr/>
          <p:nvPr/>
        </p:nvSpPr>
        <p:spPr>
          <a:xfrm>
            <a:off x="1338447" y="1809751"/>
            <a:ext cx="9316365" cy="9356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How can you evaluate if you organization, project, community are using gender-inclusive practices?</a:t>
            </a:r>
          </a:p>
        </p:txBody>
      </p:sp>
      <p:sp>
        <p:nvSpPr>
          <p:cNvPr id="12" name="Rectangle 11">
            <a:extLst>
              <a:ext uri="{FF2B5EF4-FFF2-40B4-BE49-F238E27FC236}">
                <a16:creationId xmlns:a16="http://schemas.microsoft.com/office/drawing/2014/main" id="{100F45F0-BAF1-4164-AC33-3F0A07065F9F}"/>
              </a:ext>
            </a:extLst>
          </p:cNvPr>
          <p:cNvSpPr/>
          <p:nvPr/>
        </p:nvSpPr>
        <p:spPr>
          <a:xfrm>
            <a:off x="185056" y="2970346"/>
            <a:ext cx="3394537" cy="9173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1. Indicators</a:t>
            </a:r>
          </a:p>
        </p:txBody>
      </p:sp>
      <p:sp>
        <p:nvSpPr>
          <p:cNvPr id="13" name="Rectangle 12">
            <a:extLst>
              <a:ext uri="{FF2B5EF4-FFF2-40B4-BE49-F238E27FC236}">
                <a16:creationId xmlns:a16="http://schemas.microsoft.com/office/drawing/2014/main" id="{175B0CE1-C0EA-4DE6-BE70-69937E291839}"/>
              </a:ext>
            </a:extLst>
          </p:cNvPr>
          <p:cNvSpPr/>
          <p:nvPr/>
        </p:nvSpPr>
        <p:spPr>
          <a:xfrm>
            <a:off x="185055" y="4037855"/>
            <a:ext cx="3394537" cy="16009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a:t>2. More open evaluation </a:t>
            </a:r>
          </a:p>
        </p:txBody>
      </p:sp>
    </p:spTree>
    <p:extLst>
      <p:ext uri="{BB962C8B-B14F-4D97-AF65-F5344CB8AC3E}">
        <p14:creationId xmlns:p14="http://schemas.microsoft.com/office/powerpoint/2010/main" val="3880195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87937" y="811717"/>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policy/development in Myanmar</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528130"/>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a:t>
            </a:r>
          </a:p>
        </p:txBody>
      </p:sp>
      <p:pic>
        <p:nvPicPr>
          <p:cNvPr id="2" name="Picture 1">
            <a:extLst>
              <a:ext uri="{FF2B5EF4-FFF2-40B4-BE49-F238E27FC236}">
                <a16:creationId xmlns:a16="http://schemas.microsoft.com/office/drawing/2014/main" id="{07CA4642-080C-4058-A3DD-E2C48BB4FCBD}"/>
              </a:ext>
            </a:extLst>
          </p:cNvPr>
          <p:cNvPicPr>
            <a:picLocks noChangeAspect="1"/>
          </p:cNvPicPr>
          <p:nvPr/>
        </p:nvPicPr>
        <p:blipFill>
          <a:blip r:embed="rId3"/>
          <a:stretch>
            <a:fillRect/>
          </a:stretch>
        </p:blipFill>
        <p:spPr>
          <a:xfrm>
            <a:off x="0" y="1339847"/>
            <a:ext cx="4289634" cy="5518153"/>
          </a:xfrm>
          <a:prstGeom prst="rect">
            <a:avLst/>
          </a:prstGeom>
        </p:spPr>
      </p:pic>
      <p:sp>
        <p:nvSpPr>
          <p:cNvPr id="7" name="Rectangle 6">
            <a:extLst>
              <a:ext uri="{FF2B5EF4-FFF2-40B4-BE49-F238E27FC236}">
                <a16:creationId xmlns:a16="http://schemas.microsoft.com/office/drawing/2014/main" id="{D8EE747E-66D4-4A9F-9639-F36F37C95AA3}"/>
              </a:ext>
            </a:extLst>
          </p:cNvPr>
          <p:cNvSpPr/>
          <p:nvPr/>
        </p:nvSpPr>
        <p:spPr>
          <a:xfrm>
            <a:off x="4571999" y="1491343"/>
            <a:ext cx="6890657" cy="3816429"/>
          </a:xfrm>
          <a:prstGeom prst="rect">
            <a:avLst/>
          </a:prstGeom>
        </p:spPr>
        <p:txBody>
          <a:bodyPr wrap="square">
            <a:spAutoFit/>
          </a:bodyPr>
          <a:lstStyle/>
          <a:p>
            <a:r>
              <a:rPr lang="en-US" sz="2200"/>
              <a:t>Myanmar Constitution:</a:t>
            </a:r>
          </a:p>
          <a:p>
            <a:pPr marL="342900" indent="-342900">
              <a:buFont typeface="Arial" panose="020B0604020202020204" pitchFamily="34" charset="0"/>
              <a:buChar char="•"/>
            </a:pPr>
            <a:r>
              <a:rPr lang="en-US" sz="2200"/>
              <a:t>guarantees all persons equal rights before the law and equal legal protection (Section 347)</a:t>
            </a:r>
          </a:p>
          <a:p>
            <a:pPr marL="342900" indent="-342900">
              <a:buFont typeface="Arial" panose="020B0604020202020204" pitchFamily="34" charset="0"/>
              <a:buChar char="•"/>
            </a:pPr>
            <a:r>
              <a:rPr lang="en-US" sz="2200"/>
              <a:t>does not discriminate against any Myanmar citizen on the basis of sex (Section 348).</a:t>
            </a:r>
          </a:p>
          <a:p>
            <a:pPr marL="342900" indent="-342900">
              <a:buFont typeface="Arial" panose="020B0604020202020204" pitchFamily="34" charset="0"/>
              <a:buChar char="•"/>
            </a:pPr>
            <a:endParaRPr lang="en-US" sz="2200"/>
          </a:p>
          <a:p>
            <a:endParaRPr lang="en-US" sz="2200"/>
          </a:p>
          <a:p>
            <a:r>
              <a:rPr lang="en-US" sz="2200">
                <a:sym typeface="Wingdings" panose="05000000000000000000" pitchFamily="2" charset="2"/>
              </a:rPr>
              <a:t> but many people have the</a:t>
            </a:r>
            <a:r>
              <a:rPr lang="en-US" sz="2200"/>
              <a:t> idea that don’t need a legal definition of “discrimination against women” in national legislation...but...</a:t>
            </a:r>
          </a:p>
          <a:p>
            <a:endParaRPr lang="en-US" sz="2200"/>
          </a:p>
        </p:txBody>
      </p:sp>
    </p:spTree>
    <p:extLst>
      <p:ext uri="{BB962C8B-B14F-4D97-AF65-F5344CB8AC3E}">
        <p14:creationId xmlns:p14="http://schemas.microsoft.com/office/powerpoint/2010/main" val="263279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87937" y="811717"/>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policy/development in Myanmar</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528130"/>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a:t>
            </a:r>
          </a:p>
        </p:txBody>
      </p:sp>
      <p:pic>
        <p:nvPicPr>
          <p:cNvPr id="2" name="Picture 1">
            <a:extLst>
              <a:ext uri="{FF2B5EF4-FFF2-40B4-BE49-F238E27FC236}">
                <a16:creationId xmlns:a16="http://schemas.microsoft.com/office/drawing/2014/main" id="{07CA4642-080C-4058-A3DD-E2C48BB4FCBD}"/>
              </a:ext>
            </a:extLst>
          </p:cNvPr>
          <p:cNvPicPr>
            <a:picLocks noChangeAspect="1"/>
          </p:cNvPicPr>
          <p:nvPr/>
        </p:nvPicPr>
        <p:blipFill>
          <a:blip r:embed="rId3"/>
          <a:stretch>
            <a:fillRect/>
          </a:stretch>
        </p:blipFill>
        <p:spPr>
          <a:xfrm>
            <a:off x="0" y="1339847"/>
            <a:ext cx="4289634" cy="5518153"/>
          </a:xfrm>
          <a:prstGeom prst="rect">
            <a:avLst/>
          </a:prstGeom>
        </p:spPr>
      </p:pic>
      <p:sp>
        <p:nvSpPr>
          <p:cNvPr id="3" name="Rectangle 2">
            <a:extLst>
              <a:ext uri="{FF2B5EF4-FFF2-40B4-BE49-F238E27FC236}">
                <a16:creationId xmlns:a16="http://schemas.microsoft.com/office/drawing/2014/main" id="{021A40CB-7F18-4199-851D-9C9C1A90F739}"/>
              </a:ext>
            </a:extLst>
          </p:cNvPr>
          <p:cNvSpPr/>
          <p:nvPr/>
        </p:nvSpPr>
        <p:spPr>
          <a:xfrm>
            <a:off x="4865249" y="1867977"/>
            <a:ext cx="6966858" cy="3477875"/>
          </a:xfrm>
          <a:prstGeom prst="rect">
            <a:avLst/>
          </a:prstGeom>
        </p:spPr>
        <p:txBody>
          <a:bodyPr wrap="square">
            <a:spAutoFit/>
          </a:bodyPr>
          <a:lstStyle/>
          <a:p>
            <a:r>
              <a:rPr lang="en-US" sz="2200" b="1" i="1">
                <a:latin typeface="IdealSans-Light"/>
              </a:rPr>
              <a:t>Constitution; Article 352: </a:t>
            </a:r>
          </a:p>
          <a:p>
            <a:r>
              <a:rPr lang="en-US" sz="2200">
                <a:latin typeface="IdealSans-Light"/>
              </a:rPr>
              <a:t>“The Union shall, upon specified qualifications being fulfilled, in appointing or assigning duties to civil service personnel, not discriminate for or against any citizen of the Republic of the Union of Myanmar, based on race, birth, religion, and sex.</a:t>
            </a:r>
          </a:p>
          <a:p>
            <a:endParaRPr lang="en-US" sz="2200">
              <a:latin typeface="IdealSans-Light"/>
            </a:endParaRPr>
          </a:p>
          <a:p>
            <a:r>
              <a:rPr lang="en-US" sz="2200">
                <a:latin typeface="IdealSans-Light"/>
              </a:rPr>
              <a:t>“However, nothing in this Section shall prevent appointment of men to the positions that are </a:t>
            </a:r>
            <a:r>
              <a:rPr lang="en-US" sz="2200" b="1">
                <a:latin typeface="IdealSans-Light"/>
              </a:rPr>
              <a:t>suitable for men only</a:t>
            </a:r>
            <a:r>
              <a:rPr lang="en-US" sz="2200">
                <a:latin typeface="IdealSans-Light"/>
              </a:rPr>
              <a:t>.”</a:t>
            </a:r>
            <a:endParaRPr lang="en-US" sz="2200"/>
          </a:p>
        </p:txBody>
      </p:sp>
    </p:spTree>
    <p:extLst>
      <p:ext uri="{BB962C8B-B14F-4D97-AF65-F5344CB8AC3E}">
        <p14:creationId xmlns:p14="http://schemas.microsoft.com/office/powerpoint/2010/main" val="3408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87937" y="811717"/>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policy/development in Myanmar</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528130"/>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a:t>
            </a:r>
          </a:p>
        </p:txBody>
      </p:sp>
      <p:pic>
        <p:nvPicPr>
          <p:cNvPr id="2" name="Picture 1">
            <a:extLst>
              <a:ext uri="{FF2B5EF4-FFF2-40B4-BE49-F238E27FC236}">
                <a16:creationId xmlns:a16="http://schemas.microsoft.com/office/drawing/2014/main" id="{07CA4642-080C-4058-A3DD-E2C48BB4FCBD}"/>
              </a:ext>
            </a:extLst>
          </p:cNvPr>
          <p:cNvPicPr>
            <a:picLocks noChangeAspect="1"/>
          </p:cNvPicPr>
          <p:nvPr/>
        </p:nvPicPr>
        <p:blipFill>
          <a:blip r:embed="rId3"/>
          <a:stretch>
            <a:fillRect/>
          </a:stretch>
        </p:blipFill>
        <p:spPr>
          <a:xfrm>
            <a:off x="0" y="1339847"/>
            <a:ext cx="4289634" cy="5518153"/>
          </a:xfrm>
          <a:prstGeom prst="rect">
            <a:avLst/>
          </a:prstGeom>
        </p:spPr>
      </p:pic>
      <p:sp>
        <p:nvSpPr>
          <p:cNvPr id="5" name="Rectangle 4">
            <a:extLst>
              <a:ext uri="{FF2B5EF4-FFF2-40B4-BE49-F238E27FC236}">
                <a16:creationId xmlns:a16="http://schemas.microsoft.com/office/drawing/2014/main" id="{3344AA7A-EA8D-454D-AA68-DFDF0F624E4E}"/>
              </a:ext>
            </a:extLst>
          </p:cNvPr>
          <p:cNvSpPr/>
          <p:nvPr/>
        </p:nvSpPr>
        <p:spPr>
          <a:xfrm>
            <a:off x="4571999" y="1491343"/>
            <a:ext cx="7130143" cy="2246769"/>
          </a:xfrm>
          <a:prstGeom prst="rect">
            <a:avLst/>
          </a:prstGeom>
        </p:spPr>
        <p:txBody>
          <a:bodyPr wrap="square">
            <a:spAutoFit/>
          </a:bodyPr>
          <a:lstStyle/>
          <a:p>
            <a:r>
              <a:rPr lang="en-US" sz="2200"/>
              <a:t>Myanmar rankings in Gender Equality:</a:t>
            </a:r>
          </a:p>
          <a:p>
            <a:r>
              <a:rPr lang="en-US" sz="2400">
                <a:latin typeface="IdealSans-Light"/>
              </a:rPr>
              <a:t>2014 Gender Inequality Index: 85th of 187 countries</a:t>
            </a:r>
            <a:r>
              <a:rPr lang="en-US" sz="800">
                <a:latin typeface="IdealSans-Light"/>
              </a:rPr>
              <a:t> </a:t>
            </a:r>
          </a:p>
          <a:p>
            <a:r>
              <a:rPr lang="en-US" sz="2400">
                <a:latin typeface="IdealSans-Light"/>
              </a:rPr>
              <a:t>2012 Social Institutions and Gender Index: </a:t>
            </a:r>
          </a:p>
          <a:p>
            <a:pPr marL="342900" indent="-342900">
              <a:buFont typeface="Arial" panose="020B0604020202020204" pitchFamily="34" charset="0"/>
              <a:buChar char="•"/>
            </a:pPr>
            <a:r>
              <a:rPr lang="en-US" sz="2400">
                <a:latin typeface="IdealSans-Light"/>
              </a:rPr>
              <a:t>44th of 86 countries</a:t>
            </a:r>
          </a:p>
          <a:p>
            <a:pPr marL="342900" indent="-342900">
              <a:buFont typeface="Arial" panose="020B0604020202020204" pitchFamily="34" charset="0"/>
              <a:buChar char="•"/>
            </a:pPr>
            <a:r>
              <a:rPr lang="en-US" sz="2400">
                <a:latin typeface="IdealSans-Light"/>
              </a:rPr>
              <a:t>8th of 9 countries in East Asia and the Pacific</a:t>
            </a:r>
            <a:endParaRPr lang="en-US" sz="2200"/>
          </a:p>
          <a:p>
            <a:endParaRPr lang="en-US" sz="2200"/>
          </a:p>
        </p:txBody>
      </p:sp>
      <p:sp>
        <p:nvSpPr>
          <p:cNvPr id="7" name="Rectangle 6">
            <a:extLst>
              <a:ext uri="{FF2B5EF4-FFF2-40B4-BE49-F238E27FC236}">
                <a16:creationId xmlns:a16="http://schemas.microsoft.com/office/drawing/2014/main" id="{601BED91-522F-44F2-B802-142872E5967A}"/>
              </a:ext>
            </a:extLst>
          </p:cNvPr>
          <p:cNvSpPr/>
          <p:nvPr/>
        </p:nvSpPr>
        <p:spPr>
          <a:xfrm>
            <a:off x="4495800" y="3875314"/>
            <a:ext cx="6096000" cy="2462213"/>
          </a:xfrm>
          <a:prstGeom prst="rect">
            <a:avLst/>
          </a:prstGeom>
        </p:spPr>
        <p:txBody>
          <a:bodyPr>
            <a:spAutoFit/>
          </a:bodyPr>
          <a:lstStyle/>
          <a:p>
            <a:r>
              <a:rPr lang="en-US" sz="2200"/>
              <a:t>To note:</a:t>
            </a:r>
          </a:p>
          <a:p>
            <a:r>
              <a:rPr lang="en-US" sz="2200" b="1"/>
              <a:t>National Strategic Plan for Advancement of Women</a:t>
            </a:r>
          </a:p>
          <a:p>
            <a:endParaRPr lang="en-US" sz="2200" b="1"/>
          </a:p>
          <a:p>
            <a:r>
              <a:rPr lang="en-US" sz="2200" b="1"/>
              <a:t>Myanmar National Committee for Women’s Affairs</a:t>
            </a:r>
          </a:p>
          <a:p>
            <a:endParaRPr lang="en-US" sz="2200" b="1"/>
          </a:p>
          <a:p>
            <a:r>
              <a:rPr lang="en-US" sz="2200" b="1"/>
              <a:t>Myanmar Women’s Affairs Federation</a:t>
            </a:r>
          </a:p>
        </p:txBody>
      </p:sp>
    </p:spTree>
    <p:extLst>
      <p:ext uri="{BB962C8B-B14F-4D97-AF65-F5344CB8AC3E}">
        <p14:creationId xmlns:p14="http://schemas.microsoft.com/office/powerpoint/2010/main" val="927977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87937" y="811717"/>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policy/development in Myanmar</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528130"/>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a:t>
            </a:r>
          </a:p>
        </p:txBody>
      </p:sp>
      <p:pic>
        <p:nvPicPr>
          <p:cNvPr id="2" name="Picture 1">
            <a:extLst>
              <a:ext uri="{FF2B5EF4-FFF2-40B4-BE49-F238E27FC236}">
                <a16:creationId xmlns:a16="http://schemas.microsoft.com/office/drawing/2014/main" id="{07CA4642-080C-4058-A3DD-E2C48BB4FCBD}"/>
              </a:ext>
            </a:extLst>
          </p:cNvPr>
          <p:cNvPicPr>
            <a:picLocks noChangeAspect="1"/>
          </p:cNvPicPr>
          <p:nvPr/>
        </p:nvPicPr>
        <p:blipFill>
          <a:blip r:embed="rId3"/>
          <a:stretch>
            <a:fillRect/>
          </a:stretch>
        </p:blipFill>
        <p:spPr>
          <a:xfrm>
            <a:off x="0" y="1350733"/>
            <a:ext cx="4289634" cy="5518153"/>
          </a:xfrm>
          <a:prstGeom prst="rect">
            <a:avLst/>
          </a:prstGeom>
        </p:spPr>
      </p:pic>
      <p:sp>
        <p:nvSpPr>
          <p:cNvPr id="5" name="Rectangle 4">
            <a:extLst>
              <a:ext uri="{FF2B5EF4-FFF2-40B4-BE49-F238E27FC236}">
                <a16:creationId xmlns:a16="http://schemas.microsoft.com/office/drawing/2014/main" id="{3344AA7A-EA8D-454D-AA68-DFDF0F624E4E}"/>
              </a:ext>
            </a:extLst>
          </p:cNvPr>
          <p:cNvSpPr/>
          <p:nvPr/>
        </p:nvSpPr>
        <p:spPr>
          <a:xfrm>
            <a:off x="4571999" y="1491343"/>
            <a:ext cx="7359937" cy="3477875"/>
          </a:xfrm>
          <a:prstGeom prst="rect">
            <a:avLst/>
          </a:prstGeom>
        </p:spPr>
        <p:txBody>
          <a:bodyPr wrap="square">
            <a:spAutoFit/>
          </a:bodyPr>
          <a:lstStyle/>
          <a:p>
            <a:r>
              <a:rPr lang="en-US" sz="2200" b="1"/>
              <a:t>Key Recommendations:</a:t>
            </a:r>
          </a:p>
          <a:p>
            <a:pPr marL="342900" indent="-342900">
              <a:buFont typeface="Arial" panose="020B0604020202020204" pitchFamily="34" charset="0"/>
              <a:buChar char="•"/>
            </a:pPr>
            <a:r>
              <a:rPr lang="en-US" sz="2200" b="1"/>
              <a:t>Review and revise laws from a gender perspective to ensure gender equality</a:t>
            </a:r>
          </a:p>
          <a:p>
            <a:pPr marL="342900" indent="-342900">
              <a:buFont typeface="Arial" panose="020B0604020202020204" pitchFamily="34" charset="0"/>
              <a:buChar char="•"/>
            </a:pPr>
            <a:r>
              <a:rPr lang="en-US" sz="2200" b="1"/>
              <a:t>Use gender research to inform policy and programs</a:t>
            </a:r>
          </a:p>
          <a:p>
            <a:pPr marL="342900" indent="-342900">
              <a:buFont typeface="Arial" panose="020B0604020202020204" pitchFamily="34" charset="0"/>
              <a:buChar char="•"/>
            </a:pPr>
            <a:r>
              <a:rPr lang="en-US" sz="2200" b="1"/>
              <a:t>Ensure that laws related to social protection include women’s concerns</a:t>
            </a:r>
          </a:p>
          <a:p>
            <a:pPr marL="342900" indent="-342900">
              <a:buFont typeface="Arial" panose="020B0604020202020204" pitchFamily="34" charset="0"/>
              <a:buChar char="•"/>
            </a:pPr>
            <a:r>
              <a:rPr lang="en-US" sz="2200" b="1"/>
              <a:t>Promote women’s participation in formation, implementation, and monitoring of policies, plans, and programs</a:t>
            </a:r>
          </a:p>
          <a:p>
            <a:endParaRPr lang="en-US" sz="2200" b="1"/>
          </a:p>
        </p:txBody>
      </p:sp>
    </p:spTree>
    <p:extLst>
      <p:ext uri="{BB962C8B-B14F-4D97-AF65-F5344CB8AC3E}">
        <p14:creationId xmlns:p14="http://schemas.microsoft.com/office/powerpoint/2010/main" val="2126543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87937" y="811717"/>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useful resources</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528130"/>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a:t>
            </a:r>
          </a:p>
        </p:txBody>
      </p:sp>
      <p:sp>
        <p:nvSpPr>
          <p:cNvPr id="4" name="Rectangle 3">
            <a:extLst>
              <a:ext uri="{FF2B5EF4-FFF2-40B4-BE49-F238E27FC236}">
                <a16:creationId xmlns:a16="http://schemas.microsoft.com/office/drawing/2014/main" id="{B5980835-3210-4657-8645-27387BCC97F8}"/>
              </a:ext>
            </a:extLst>
          </p:cNvPr>
          <p:cNvSpPr/>
          <p:nvPr/>
        </p:nvSpPr>
        <p:spPr>
          <a:xfrm>
            <a:off x="1066800" y="1867977"/>
            <a:ext cx="6096000" cy="430887"/>
          </a:xfrm>
          <a:prstGeom prst="rect">
            <a:avLst/>
          </a:prstGeom>
        </p:spPr>
        <p:txBody>
          <a:bodyPr>
            <a:spAutoFit/>
          </a:bodyPr>
          <a:lstStyle/>
          <a:p>
            <a:r>
              <a:rPr lang="en-US" sz="2200" b="1"/>
              <a:t>We will distribute an e-folder of resources</a:t>
            </a:r>
          </a:p>
        </p:txBody>
      </p:sp>
      <p:sp>
        <p:nvSpPr>
          <p:cNvPr id="5" name="Rectangle 4">
            <a:extLst>
              <a:ext uri="{FF2B5EF4-FFF2-40B4-BE49-F238E27FC236}">
                <a16:creationId xmlns:a16="http://schemas.microsoft.com/office/drawing/2014/main" id="{392CABB3-8AAE-46AB-83A2-29065EE3CA78}"/>
              </a:ext>
            </a:extLst>
          </p:cNvPr>
          <p:cNvSpPr/>
          <p:nvPr/>
        </p:nvSpPr>
        <p:spPr>
          <a:xfrm>
            <a:off x="1415143" y="2396107"/>
            <a:ext cx="6096000" cy="430887"/>
          </a:xfrm>
          <a:prstGeom prst="rect">
            <a:avLst/>
          </a:prstGeom>
        </p:spPr>
        <p:txBody>
          <a:bodyPr>
            <a:spAutoFit/>
          </a:bodyPr>
          <a:lstStyle/>
          <a:p>
            <a:r>
              <a:rPr lang="en-US" sz="2200" b="1"/>
              <a:t>Many resources online</a:t>
            </a:r>
          </a:p>
        </p:txBody>
      </p:sp>
      <p:sp>
        <p:nvSpPr>
          <p:cNvPr id="7" name="Rectangle 6">
            <a:extLst>
              <a:ext uri="{FF2B5EF4-FFF2-40B4-BE49-F238E27FC236}">
                <a16:creationId xmlns:a16="http://schemas.microsoft.com/office/drawing/2014/main" id="{57D9BF8A-7737-4A0D-BFF2-D59DCEAE2BB6}"/>
              </a:ext>
            </a:extLst>
          </p:cNvPr>
          <p:cNvSpPr/>
          <p:nvPr/>
        </p:nvSpPr>
        <p:spPr>
          <a:xfrm>
            <a:off x="1839685" y="2998113"/>
            <a:ext cx="6096000" cy="430887"/>
          </a:xfrm>
          <a:prstGeom prst="rect">
            <a:avLst/>
          </a:prstGeom>
        </p:spPr>
        <p:txBody>
          <a:bodyPr>
            <a:spAutoFit/>
          </a:bodyPr>
          <a:lstStyle/>
          <a:p>
            <a:r>
              <a:rPr lang="en-US" sz="2200" b="1"/>
              <a:t>For research tools: University social science depts.</a:t>
            </a:r>
          </a:p>
        </p:txBody>
      </p:sp>
      <p:sp>
        <p:nvSpPr>
          <p:cNvPr id="9" name="Rectangle 8">
            <a:extLst>
              <a:ext uri="{FF2B5EF4-FFF2-40B4-BE49-F238E27FC236}">
                <a16:creationId xmlns:a16="http://schemas.microsoft.com/office/drawing/2014/main" id="{E516D101-269C-44DE-B111-653F8F36CD7D}"/>
              </a:ext>
            </a:extLst>
          </p:cNvPr>
          <p:cNvSpPr/>
          <p:nvPr/>
        </p:nvSpPr>
        <p:spPr>
          <a:xfrm>
            <a:off x="2340429" y="3600119"/>
            <a:ext cx="6096000" cy="430887"/>
          </a:xfrm>
          <a:prstGeom prst="rect">
            <a:avLst/>
          </a:prstGeom>
        </p:spPr>
        <p:txBody>
          <a:bodyPr>
            <a:spAutoFit/>
          </a:bodyPr>
          <a:lstStyle/>
          <a:p>
            <a:r>
              <a:rPr lang="en-US" sz="2200" b="1"/>
              <a:t>NGOs, CSOs, projects with a gender focus</a:t>
            </a:r>
          </a:p>
        </p:txBody>
      </p:sp>
    </p:spTree>
    <p:extLst>
      <p:ext uri="{BB962C8B-B14F-4D97-AF65-F5344CB8AC3E}">
        <p14:creationId xmlns:p14="http://schemas.microsoft.com/office/powerpoint/2010/main" val="3761242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you!</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5" name="Content Placeholder 2">
            <a:extLst>
              <a:ext uri="{FF2B5EF4-FFF2-40B4-BE49-F238E27FC236}">
                <a16:creationId xmlns:a16="http://schemas.microsoft.com/office/drawing/2014/main" id="{4BE4B0F9-5DE5-4C21-A6DF-746C00ECEA5C}"/>
              </a:ext>
            </a:extLst>
          </p:cNvPr>
          <p:cNvSpPr>
            <a:spLocks noGrp="1"/>
          </p:cNvSpPr>
          <p:nvPr>
            <p:ph idx="1"/>
          </p:nvPr>
        </p:nvSpPr>
        <p:spPr>
          <a:xfrm>
            <a:off x="594009" y="5853044"/>
            <a:ext cx="10515600" cy="443662"/>
          </a:xfrm>
        </p:spPr>
        <p:txBody>
          <a:bodyPr>
            <a:normAutofit lnSpcReduction="10000"/>
          </a:bodyPr>
          <a:lstStyle/>
          <a:p>
            <a:pPr marL="0" indent="0">
              <a:buNone/>
            </a:pPr>
            <a:r>
              <a:rPr lang="en-US" b="1"/>
              <a:t>What have you learned from this training?</a:t>
            </a:r>
          </a:p>
          <a:p>
            <a:endParaRPr lang="en-US"/>
          </a:p>
          <a:p>
            <a:pPr marL="0" indent="0">
              <a:buNone/>
            </a:pPr>
            <a:endParaRPr lang="en-US"/>
          </a:p>
        </p:txBody>
      </p:sp>
      <p:sp>
        <p:nvSpPr>
          <p:cNvPr id="9" name="TextBox 8">
            <a:extLst>
              <a:ext uri="{FF2B5EF4-FFF2-40B4-BE49-F238E27FC236}">
                <a16:creationId xmlns:a16="http://schemas.microsoft.com/office/drawing/2014/main" id="{A837B2A3-6A75-4034-A09D-00152B244E37}"/>
              </a:ext>
            </a:extLst>
          </p:cNvPr>
          <p:cNvSpPr txBox="1"/>
          <p:nvPr/>
        </p:nvSpPr>
        <p:spPr>
          <a:xfrm>
            <a:off x="594009" y="2154815"/>
            <a:ext cx="11064240" cy="3170099"/>
          </a:xfrm>
          <a:prstGeom prst="rect">
            <a:avLst/>
          </a:prstGeom>
          <a:solidFill>
            <a:srgbClr val="ABC7FF"/>
          </a:solidFill>
        </p:spPr>
        <p:txBody>
          <a:bodyPr wrap="square" rtlCol="0">
            <a:spAutoFit/>
          </a:bodyPr>
          <a:lstStyle/>
          <a:p>
            <a:r>
              <a:rPr lang="en-US" sz="2500" b="1" i="1"/>
              <a:t>HOW STRONGLY DO YOU AGREE? (1 = strongly disagree, 5 = strongly agree)</a:t>
            </a:r>
          </a:p>
          <a:p>
            <a:pPr marL="457200" indent="-457200">
              <a:buAutoNum type="arabicPeriod"/>
            </a:pPr>
            <a:r>
              <a:rPr lang="en-US" sz="2500" b="1"/>
              <a:t>GENDER IS IMPORTANT IN NATURAL RESOURCE MANAGEMENT</a:t>
            </a:r>
          </a:p>
          <a:p>
            <a:pPr marL="457200" indent="-457200">
              <a:buAutoNum type="arabicPeriod"/>
            </a:pPr>
            <a:r>
              <a:rPr lang="en-US" sz="2500" b="1"/>
              <a:t>WOMEN CAN PLAY AN IMPORTANT ROLE IN NATURAL RESOURCE MANAGEMENT</a:t>
            </a:r>
          </a:p>
          <a:p>
            <a:pPr marL="457200" indent="-457200">
              <a:buAutoNum type="arabicPeriod"/>
            </a:pPr>
            <a:r>
              <a:rPr lang="en-US" sz="2500" b="1"/>
              <a:t>GENDER ISSUES ARE ONLY A CONCERN FOR WOMEN</a:t>
            </a:r>
          </a:p>
          <a:p>
            <a:pPr marL="457200" indent="-457200">
              <a:buAutoNum type="arabicPeriod"/>
            </a:pPr>
            <a:r>
              <a:rPr lang="en-US" sz="2500" b="1"/>
              <a:t>MEN SHOULD PLAY AN ACTIVE ROLE IN GENDER INCLUSION</a:t>
            </a:r>
          </a:p>
          <a:p>
            <a:pPr marL="457200" indent="-457200">
              <a:buAutoNum type="arabicPeriod"/>
            </a:pPr>
            <a:r>
              <a:rPr lang="en-US" sz="2500" b="1"/>
              <a:t>WOMEN HAVE ENOUGH RIGHTS &amp; INCLUSION IN NATURAL RESOURCE MANAGEMENT</a:t>
            </a:r>
          </a:p>
        </p:txBody>
      </p:sp>
    </p:spTree>
    <p:extLst>
      <p:ext uri="{BB962C8B-B14F-4D97-AF65-F5344CB8AC3E}">
        <p14:creationId xmlns:p14="http://schemas.microsoft.com/office/powerpoint/2010/main" val="4112902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2A9845-AAC2-4359-BE9D-1096E480197F}"/>
              </a:ext>
            </a:extLst>
          </p:cNvPr>
          <p:cNvSpPr txBox="1">
            <a:spLocks/>
          </p:cNvSpPr>
          <p:nvPr/>
        </p:nvSpPr>
        <p:spPr>
          <a:xfrm>
            <a:off x="2758440" y="1219201"/>
            <a:ext cx="9144000" cy="528130"/>
          </a:xfrm>
          <a:prstGeom prst="rect">
            <a:avLst/>
          </a:prstGeom>
          <a:solidFill>
            <a:schemeClr val="accent4"/>
          </a:solidFill>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&amp; you!</a:t>
            </a:r>
          </a:p>
        </p:txBody>
      </p:sp>
      <p:sp>
        <p:nvSpPr>
          <p:cNvPr id="6" name="Title 1">
            <a:extLst>
              <a:ext uri="{FF2B5EF4-FFF2-40B4-BE49-F238E27FC236}">
                <a16:creationId xmlns:a16="http://schemas.microsoft.com/office/drawing/2014/main" id="{FF366386-5C71-4371-BBD4-AE9E1D40D032}"/>
              </a:ext>
            </a:extLst>
          </p:cNvPr>
          <p:cNvSpPr txBox="1">
            <a:spLocks/>
          </p:cNvSpPr>
          <p:nvPr/>
        </p:nvSpPr>
        <p:spPr>
          <a:xfrm>
            <a:off x="0" y="283587"/>
            <a:ext cx="9144000" cy="935614"/>
          </a:xfrm>
          <a:prstGeom prst="rect">
            <a:avLst/>
          </a:prstGeom>
          <a:solidFill>
            <a:srgbClr val="00D1CC"/>
          </a:solidFill>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5" name="Content Placeholder 2">
            <a:extLst>
              <a:ext uri="{FF2B5EF4-FFF2-40B4-BE49-F238E27FC236}">
                <a16:creationId xmlns:a16="http://schemas.microsoft.com/office/drawing/2014/main" id="{4BE4B0F9-5DE5-4C21-A6DF-746C00ECEA5C}"/>
              </a:ext>
            </a:extLst>
          </p:cNvPr>
          <p:cNvSpPr>
            <a:spLocks noGrp="1"/>
          </p:cNvSpPr>
          <p:nvPr>
            <p:ph idx="1"/>
          </p:nvPr>
        </p:nvSpPr>
        <p:spPr>
          <a:xfrm>
            <a:off x="838200" y="2388682"/>
            <a:ext cx="10515600" cy="4351338"/>
          </a:xfrm>
        </p:spPr>
        <p:txBody>
          <a:bodyPr/>
          <a:lstStyle/>
          <a:p>
            <a:pPr marL="0" indent="0">
              <a:buNone/>
            </a:pPr>
            <a:endParaRPr lang="en-US"/>
          </a:p>
          <a:p>
            <a:pPr marL="0" indent="0">
              <a:buNone/>
            </a:pPr>
            <a:r>
              <a:rPr lang="en-US" b="1" i="1"/>
              <a:t>How will you promote gender inclusion in your organization, project, and natural resource management?</a:t>
            </a:r>
          </a:p>
          <a:p>
            <a:endParaRPr lang="en-US"/>
          </a:p>
        </p:txBody>
      </p:sp>
      <p:sp>
        <p:nvSpPr>
          <p:cNvPr id="7" name="Rectangle 6">
            <a:extLst>
              <a:ext uri="{FF2B5EF4-FFF2-40B4-BE49-F238E27FC236}">
                <a16:creationId xmlns:a16="http://schemas.microsoft.com/office/drawing/2014/main" id="{4C470745-B547-4F71-80C7-5743D50F9116}"/>
              </a:ext>
            </a:extLst>
          </p:cNvPr>
          <p:cNvSpPr/>
          <p:nvPr/>
        </p:nvSpPr>
        <p:spPr>
          <a:xfrm>
            <a:off x="0" y="2173239"/>
            <a:ext cx="6096000" cy="430887"/>
          </a:xfrm>
          <a:prstGeom prst="rect">
            <a:avLst/>
          </a:prstGeom>
          <a:solidFill>
            <a:schemeClr val="accent2"/>
          </a:solidFill>
        </p:spPr>
        <p:txBody>
          <a:bodyPr>
            <a:spAutoFit/>
          </a:bodyPr>
          <a:lstStyle/>
          <a:p>
            <a:r>
              <a:rPr lang="en-US" sz="2200" b="1"/>
              <a:t>PERSONAL PLEDGES/COMMITMENTS</a:t>
            </a:r>
          </a:p>
        </p:txBody>
      </p:sp>
    </p:spTree>
    <p:extLst>
      <p:ext uri="{BB962C8B-B14F-4D97-AF65-F5344CB8AC3E}">
        <p14:creationId xmlns:p14="http://schemas.microsoft.com/office/powerpoint/2010/main" val="185698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513B0E-9FC3-4521-9FE4-30AC711463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26" name="Title 1">
            <a:extLst>
              <a:ext uri="{FF2B5EF4-FFF2-40B4-BE49-F238E27FC236}">
                <a16:creationId xmlns:a16="http://schemas.microsoft.com/office/drawing/2014/main" id="{D2CC87DA-F368-4D08-B1F4-B10615C2F062}"/>
              </a:ext>
            </a:extLst>
          </p:cNvPr>
          <p:cNvSpPr>
            <a:spLocks noGrp="1"/>
          </p:cNvSpPr>
          <p:nvPr>
            <p:ph type="ctrTitle"/>
          </p:nvPr>
        </p:nvSpPr>
        <p:spPr>
          <a:xfrm>
            <a:off x="0" y="283587"/>
            <a:ext cx="9144000" cy="935614"/>
          </a:xfrm>
          <a:solidFill>
            <a:srgbClr val="00D1CC"/>
          </a:solidFill>
        </p:spPr>
        <p:txBody>
          <a:bodyPr anchor="t">
            <a:normAutofit/>
          </a:bodyPr>
          <a:lstStyle/>
          <a:p>
            <a:pPr algn="l"/>
            <a:r>
              <a:rPr lang="en-US" sz="3000" b="1">
                <a:solidFill>
                  <a:schemeClr val="bg1"/>
                </a:solidFill>
                <a:latin typeface="Century Gothic" panose="020B0502020202020204" pitchFamily="34" charset="0"/>
              </a:rPr>
              <a:t>gender &amp;</a:t>
            </a:r>
            <a:br>
              <a:rPr lang="en-US" sz="3000" b="1">
                <a:solidFill>
                  <a:schemeClr val="bg1"/>
                </a:solidFill>
                <a:latin typeface="Century Gothic" panose="020B0502020202020204" pitchFamily="34" charset="0"/>
              </a:rPr>
            </a:br>
            <a:r>
              <a:rPr lang="en-US" sz="3000" b="1">
                <a:solidFill>
                  <a:schemeClr val="bg1"/>
                </a:solidFill>
                <a:latin typeface="Century Gothic" panose="020B0502020202020204" pitchFamily="34" charset="0"/>
              </a:rPr>
              <a:t>natural resource management</a:t>
            </a:r>
          </a:p>
        </p:txBody>
      </p:sp>
      <p:sp>
        <p:nvSpPr>
          <p:cNvPr id="15" name="Title 1">
            <a:extLst>
              <a:ext uri="{FF2B5EF4-FFF2-40B4-BE49-F238E27FC236}">
                <a16:creationId xmlns:a16="http://schemas.microsoft.com/office/drawing/2014/main" id="{BE4AB5AA-439B-41DB-A33D-E75766E5A1CB}"/>
              </a:ext>
            </a:extLst>
          </p:cNvPr>
          <p:cNvSpPr txBox="1">
            <a:spLocks/>
          </p:cNvSpPr>
          <p:nvPr/>
        </p:nvSpPr>
        <p:spPr>
          <a:xfrm>
            <a:off x="252549" y="1219201"/>
            <a:ext cx="11939451" cy="380999"/>
          </a:xfrm>
          <a:prstGeom prst="rect">
            <a:avLst/>
          </a:prstGeom>
          <a:solidFill>
            <a:schemeClr val="accent6"/>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200" b="1">
                <a:solidFill>
                  <a:schemeClr val="bg1"/>
                </a:solidFill>
                <a:latin typeface="Century Gothic" panose="020B0502020202020204" pitchFamily="34" charset="0"/>
              </a:rPr>
              <a:t>THANK YOU!</a:t>
            </a:r>
          </a:p>
        </p:txBody>
      </p:sp>
      <p:sp>
        <p:nvSpPr>
          <p:cNvPr id="5" name="Title 1">
            <a:extLst>
              <a:ext uri="{FF2B5EF4-FFF2-40B4-BE49-F238E27FC236}">
                <a16:creationId xmlns:a16="http://schemas.microsoft.com/office/drawing/2014/main" id="{948B1B34-E257-4864-AE0C-714F93BAD253}"/>
              </a:ext>
            </a:extLst>
          </p:cNvPr>
          <p:cNvSpPr txBox="1">
            <a:spLocks/>
          </p:cNvSpPr>
          <p:nvPr/>
        </p:nvSpPr>
        <p:spPr>
          <a:xfrm>
            <a:off x="6313714" y="1600200"/>
            <a:ext cx="5878286" cy="4974213"/>
          </a:xfrm>
          <a:prstGeom prst="rect">
            <a:avLst/>
          </a:prstGeom>
          <a:solidFill>
            <a:schemeClr val="accent2">
              <a:lumMod val="40000"/>
              <a:lumOff val="60000"/>
              <a:alpha val="80000"/>
            </a:schemeClr>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200" b="1">
                <a:solidFill>
                  <a:schemeClr val="accent5">
                    <a:lumMod val="50000"/>
                  </a:schemeClr>
                </a:solidFill>
                <a:latin typeface="Century Gothic" panose="020B0502020202020204" pitchFamily="34" charset="0"/>
              </a:rPr>
              <a:t>Organizing: Southern Youth</a:t>
            </a:r>
          </a:p>
          <a:p>
            <a:pPr algn="l"/>
            <a:r>
              <a:rPr lang="en-US" sz="2200" b="1">
                <a:solidFill>
                  <a:schemeClr val="accent5">
                    <a:lumMod val="50000"/>
                  </a:schemeClr>
                </a:solidFill>
                <a:latin typeface="Century Gothic" panose="020B0502020202020204" pitchFamily="34" charset="0"/>
              </a:rPr>
              <a:t>Support: IUCN Netherlands</a:t>
            </a:r>
          </a:p>
          <a:p>
            <a:pPr algn="l"/>
            <a:r>
              <a:rPr lang="en-US" sz="2200" b="1">
                <a:solidFill>
                  <a:schemeClr val="accent5">
                    <a:lumMod val="50000"/>
                  </a:schemeClr>
                </a:solidFill>
                <a:latin typeface="Century Gothic" panose="020B0502020202020204" pitchFamily="34" charset="0"/>
              </a:rPr>
              <a:t>Funding: IUCN NL + IUCN ARO</a:t>
            </a:r>
          </a:p>
          <a:p>
            <a:pPr algn="l"/>
            <a:endParaRPr lang="en-US" sz="2200" b="1">
              <a:solidFill>
                <a:schemeClr val="accent5">
                  <a:lumMod val="50000"/>
                </a:schemeClr>
              </a:solidFill>
              <a:latin typeface="Century Gothic" panose="020B0502020202020204" pitchFamily="34" charset="0"/>
            </a:endParaRPr>
          </a:p>
          <a:p>
            <a:pPr algn="l"/>
            <a:r>
              <a:rPr lang="en-US" sz="2200" b="1">
                <a:solidFill>
                  <a:schemeClr val="accent5">
                    <a:lumMod val="50000"/>
                  </a:schemeClr>
                </a:solidFill>
                <a:latin typeface="Century Gothic" panose="020B0502020202020204" pitchFamily="34" charset="0"/>
              </a:rPr>
              <a:t>Mon Women Organization</a:t>
            </a:r>
          </a:p>
          <a:p>
            <a:pPr algn="l"/>
            <a:endParaRPr lang="en-US" sz="2200" b="1">
              <a:solidFill>
                <a:schemeClr val="accent5">
                  <a:lumMod val="50000"/>
                </a:schemeClr>
              </a:solidFill>
              <a:latin typeface="Century Gothic" panose="020B0502020202020204" pitchFamily="34" charset="0"/>
            </a:endParaRPr>
          </a:p>
          <a:p>
            <a:pPr algn="l"/>
            <a:endParaRPr lang="en-US" sz="2200" b="1">
              <a:solidFill>
                <a:schemeClr val="accent5">
                  <a:lumMod val="50000"/>
                </a:schemeClr>
              </a:solidFill>
              <a:latin typeface="Century Gothic" panose="020B0502020202020204" pitchFamily="34" charset="0"/>
            </a:endParaRPr>
          </a:p>
          <a:p>
            <a:pPr algn="l"/>
            <a:r>
              <a:rPr lang="en-US" sz="2200" b="1">
                <a:solidFill>
                  <a:schemeClr val="accent5">
                    <a:lumMod val="50000"/>
                  </a:schemeClr>
                </a:solidFill>
                <a:latin typeface="Century Gothic" panose="020B0502020202020204" pitchFamily="34" charset="0"/>
              </a:rPr>
              <a:t>...and you!</a:t>
            </a:r>
          </a:p>
          <a:p>
            <a:pPr algn="l"/>
            <a:endParaRPr lang="en-US" sz="2200" b="1">
              <a:solidFill>
                <a:schemeClr val="accent5">
                  <a:lumMod val="50000"/>
                </a:schemeClr>
              </a:solidFill>
              <a:latin typeface="Century Gothic" panose="020B0502020202020204" pitchFamily="34" charset="0"/>
            </a:endParaRPr>
          </a:p>
          <a:p>
            <a:pPr algn="l"/>
            <a:endParaRPr lang="en-US" sz="2200" b="1">
              <a:solidFill>
                <a:schemeClr val="accent5">
                  <a:lumMod val="50000"/>
                </a:schemeClr>
              </a:solidFill>
              <a:latin typeface="Century Gothic" panose="020B0502020202020204" pitchFamily="34" charset="0"/>
            </a:endParaRPr>
          </a:p>
          <a:p>
            <a:pPr algn="l"/>
            <a:endParaRPr lang="en-US" sz="2200" b="1">
              <a:solidFill>
                <a:schemeClr val="accent5">
                  <a:lumMod val="50000"/>
                </a:schemeClr>
              </a:solidFill>
              <a:latin typeface="Century Gothic" panose="020B0502020202020204" pitchFamily="34" charset="0"/>
            </a:endParaRPr>
          </a:p>
          <a:p>
            <a:pPr algn="l"/>
            <a:r>
              <a:rPr lang="en-US" sz="2200" b="1">
                <a:solidFill>
                  <a:schemeClr val="accent5">
                    <a:lumMod val="50000"/>
                  </a:schemeClr>
                </a:solidFill>
                <a:latin typeface="Century Gothic" panose="020B0502020202020204" pitchFamily="34" charset="0"/>
              </a:rPr>
              <a:t>contact: </a:t>
            </a:r>
            <a:r>
              <a:rPr lang="en-US" sz="2200" b="1">
                <a:solidFill>
                  <a:schemeClr val="accent5">
                    <a:lumMod val="50000"/>
                  </a:schemeClr>
                </a:solidFill>
                <a:latin typeface="Century Gothic" panose="020B0502020202020204" pitchFamily="34" charset="0"/>
                <a:hlinkClick r:id="rId3"/>
              </a:rPr>
              <a:t>tara.whitty@gmail.com</a:t>
            </a:r>
            <a:endParaRPr lang="en-US" sz="2200" b="1">
              <a:solidFill>
                <a:schemeClr val="accent5">
                  <a:lumMod val="50000"/>
                </a:schemeClr>
              </a:solidFill>
              <a:latin typeface="Century Gothic" panose="020B0502020202020204" pitchFamily="34" charset="0"/>
            </a:endParaRPr>
          </a:p>
          <a:p>
            <a:pPr algn="l"/>
            <a:endParaRPr lang="en-US" sz="2200" b="1">
              <a:solidFill>
                <a:schemeClr val="accent5">
                  <a:lumMod val="50000"/>
                </a:schemeClr>
              </a:solidFill>
              <a:latin typeface="Century Gothic" panose="020B0502020202020204" pitchFamily="34" charset="0"/>
            </a:endParaRPr>
          </a:p>
        </p:txBody>
      </p:sp>
    </p:spTree>
    <p:extLst>
      <p:ext uri="{BB962C8B-B14F-4D97-AF65-F5344CB8AC3E}">
        <p14:creationId xmlns:p14="http://schemas.microsoft.com/office/powerpoint/2010/main" val="56727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14459</TotalTime>
  <Words>13594</Words>
  <Application>Microsoft Office PowerPoint</Application>
  <PresentationFormat>Widescreen</PresentationFormat>
  <Paragraphs>1366</Paragraphs>
  <Slides>82</Slides>
  <Notes>76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82</vt:i4>
      </vt:variant>
    </vt:vector>
  </HeadingPairs>
  <TitlesOfParts>
    <vt:vector size="94" baseType="lpstr">
      <vt:lpstr>Arial</vt:lpstr>
      <vt:lpstr>Calibri</vt:lpstr>
      <vt:lpstr>Calibri Light</vt:lpstr>
      <vt:lpstr>Century Gothic</vt:lpstr>
      <vt:lpstr>Helmet</vt:lpstr>
      <vt:lpstr>IdealSans-Light</vt:lpstr>
      <vt:lpstr>Roboto</vt:lpstr>
      <vt:lpstr>Symbol</vt:lpstr>
      <vt:lpstr>Times New Roman</vt:lpstr>
      <vt:lpstr>TundraWeb</vt:lpstr>
      <vt:lpstr>Wingdings</vt:lpstr>
      <vt:lpstr>Office Theme</vt:lpstr>
      <vt:lpstr>gender &amp; natural resource management</vt:lpstr>
      <vt:lpstr>gender &amp; natural resource management</vt:lpstr>
      <vt:lpstr>PowerPoint Presentation</vt:lpstr>
      <vt:lpstr>PowerPoint Presentation</vt:lpstr>
      <vt:lpstr>PowerPoint Presentation</vt:lpstr>
      <vt:lpstr>PowerPoint Presentation</vt:lpstr>
      <vt:lpstr>PowerPoint Presentation</vt:lpstr>
      <vt:lpstr>gender &amp; natural resource management</vt:lpstr>
      <vt:lpstr>gender &amp; natural resource management</vt:lpstr>
      <vt:lpstr>PowerPoint Presentation</vt:lpstr>
      <vt:lpstr>PowerPoint Presentation</vt:lpstr>
      <vt:lpstr>PowerPoint Presentation</vt:lpstr>
      <vt:lpstr>PowerPoint Presentation</vt:lpstr>
      <vt:lpstr>PowerPoint Presentation</vt:lpstr>
      <vt:lpstr>PowerPoint Presentation</vt:lpstr>
      <vt:lpstr>gender &amp; natural resource management</vt:lpstr>
      <vt:lpstr>gender &amp; natural resource management</vt:lpstr>
      <vt:lpstr>gender &amp; natural resource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gender &amp; natural resource management</vt:lpstr>
      <vt:lpstr>gender &amp; natural resource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gender research</vt:lpstr>
      <vt:lpstr>gender &amp; natural resource management</vt:lpstr>
      <vt:lpstr>gender research</vt:lpstr>
      <vt:lpstr>gender &amp; natural resource management</vt:lpstr>
      <vt:lpstr>gender research</vt:lpstr>
      <vt:lpstr>gender 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“inclusion” mean?</vt:lpstr>
      <vt:lpstr>PowerPoint Presentation</vt:lpstr>
      <vt:lpstr>What does “inclusion” mean?</vt:lpstr>
      <vt:lpstr>PowerPoint Presentation</vt:lpstr>
      <vt:lpstr>PowerPoint Presentation</vt:lpstr>
      <vt:lpstr>gender &amp; natural resource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gender &amp; natural resource management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&amp;  natural resource use</dc:title>
  <dc:creator>TW</dc:creator>
  <cp:lastModifiedBy>TW</cp:lastModifiedBy>
  <cp:revision>529</cp:revision>
  <dcterms:created xsi:type="dcterms:W3CDTF">2017-11-06T05:17:03Z</dcterms:created>
  <dcterms:modified xsi:type="dcterms:W3CDTF">2019-03-08T08:03:03Z</dcterms:modified>
</cp:coreProperties>
</file>